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561" r:id="rId3"/>
    <p:sldId id="864" r:id="rId4"/>
    <p:sldId id="867" r:id="rId5"/>
    <p:sldId id="870" r:id="rId6"/>
    <p:sldId id="865" r:id="rId7"/>
    <p:sldId id="924" r:id="rId8"/>
    <p:sldId id="845" r:id="rId9"/>
    <p:sldId id="847" r:id="rId10"/>
    <p:sldId id="848" r:id="rId11"/>
    <p:sldId id="871" r:id="rId12"/>
    <p:sldId id="834" r:id="rId13"/>
    <p:sldId id="835" r:id="rId14"/>
    <p:sldId id="873" r:id="rId15"/>
    <p:sldId id="874" r:id="rId16"/>
    <p:sldId id="828" r:id="rId17"/>
    <p:sldId id="860" r:id="rId18"/>
    <p:sldId id="862" r:id="rId19"/>
    <p:sldId id="863" r:id="rId20"/>
    <p:sldId id="877" r:id="rId21"/>
    <p:sldId id="878" r:id="rId22"/>
    <p:sldId id="830" r:id="rId23"/>
    <p:sldId id="879" r:id="rId24"/>
    <p:sldId id="909" r:id="rId25"/>
    <p:sldId id="885" r:id="rId26"/>
    <p:sldId id="886" r:id="rId27"/>
    <p:sldId id="887" r:id="rId28"/>
    <p:sldId id="888" r:id="rId29"/>
    <p:sldId id="889" r:id="rId30"/>
    <p:sldId id="891" r:id="rId31"/>
    <p:sldId id="899" r:id="rId32"/>
    <p:sldId id="901" r:id="rId33"/>
    <p:sldId id="902" r:id="rId34"/>
    <p:sldId id="839" r:id="rId35"/>
    <p:sldId id="842" r:id="rId36"/>
    <p:sldId id="843" r:id="rId37"/>
    <p:sldId id="895" r:id="rId38"/>
    <p:sldId id="904" r:id="rId39"/>
    <p:sldId id="906" r:id="rId40"/>
    <p:sldId id="907" r:id="rId41"/>
    <p:sldId id="908" r:id="rId42"/>
    <p:sldId id="922" r:id="rId43"/>
    <p:sldId id="917" r:id="rId44"/>
    <p:sldId id="921" r:id="rId45"/>
    <p:sldId id="911" r:id="rId46"/>
    <p:sldId id="913" r:id="rId47"/>
    <p:sldId id="915" r:id="rId48"/>
    <p:sldId id="85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A435F1"/>
    <a:srgbClr val="6F8BC8"/>
    <a:srgbClr val="FF2500"/>
    <a:srgbClr val="B7CDDE"/>
    <a:srgbClr val="BE7F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962"/>
    <p:restoredTop sz="94959"/>
  </p:normalViewPr>
  <p:slideViewPr>
    <p:cSldViewPr snapToGrid="0" snapToObjects="1">
      <p:cViewPr varScale="1">
        <p:scale>
          <a:sx n="119" d="100"/>
          <a:sy n="119" d="100"/>
        </p:scale>
        <p:origin x="464" y="19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56149-BFAA-0A4A-B1E4-80960B75891F}" type="datetimeFigureOut">
              <a:rPr lang="en-US" smtClean="0"/>
              <a:t>3/27/20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FC91A5-8A92-1545-908F-6A52F84BD531}" type="slidenum">
              <a:rPr lang="en-US" smtClean="0"/>
              <a:t>‹#›</a:t>
            </a:fld>
            <a:endParaRPr lang="en-US"/>
          </a:p>
        </p:txBody>
      </p:sp>
    </p:spTree>
    <p:extLst>
      <p:ext uri="{BB962C8B-B14F-4D97-AF65-F5344CB8AC3E}">
        <p14:creationId xmlns:p14="http://schemas.microsoft.com/office/powerpoint/2010/main" val="211218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a:t>
            </a:fld>
            <a:endParaRPr lang="en-US"/>
          </a:p>
        </p:txBody>
      </p:sp>
    </p:spTree>
    <p:extLst>
      <p:ext uri="{BB962C8B-B14F-4D97-AF65-F5344CB8AC3E}">
        <p14:creationId xmlns:p14="http://schemas.microsoft.com/office/powerpoint/2010/main" val="2098382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11</a:t>
            </a:fld>
            <a:endParaRPr lang="en-US"/>
          </a:p>
        </p:txBody>
      </p:sp>
    </p:spTree>
    <p:extLst>
      <p:ext uri="{BB962C8B-B14F-4D97-AF65-F5344CB8AC3E}">
        <p14:creationId xmlns:p14="http://schemas.microsoft.com/office/powerpoint/2010/main" val="1988063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12</a:t>
            </a:fld>
            <a:endParaRPr lang="en-US"/>
          </a:p>
        </p:txBody>
      </p:sp>
    </p:spTree>
    <p:extLst>
      <p:ext uri="{BB962C8B-B14F-4D97-AF65-F5344CB8AC3E}">
        <p14:creationId xmlns:p14="http://schemas.microsoft.com/office/powerpoint/2010/main" val="721437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13</a:t>
            </a:fld>
            <a:endParaRPr lang="en-US"/>
          </a:p>
        </p:txBody>
      </p:sp>
    </p:spTree>
    <p:extLst>
      <p:ext uri="{BB962C8B-B14F-4D97-AF65-F5344CB8AC3E}">
        <p14:creationId xmlns:p14="http://schemas.microsoft.com/office/powerpoint/2010/main" val="1470958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14</a:t>
            </a:fld>
            <a:endParaRPr lang="en-US"/>
          </a:p>
        </p:txBody>
      </p:sp>
    </p:spTree>
    <p:extLst>
      <p:ext uri="{BB962C8B-B14F-4D97-AF65-F5344CB8AC3E}">
        <p14:creationId xmlns:p14="http://schemas.microsoft.com/office/powerpoint/2010/main" val="272824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15</a:t>
            </a:fld>
            <a:endParaRPr lang="en-US"/>
          </a:p>
        </p:txBody>
      </p:sp>
    </p:spTree>
    <p:extLst>
      <p:ext uri="{BB962C8B-B14F-4D97-AF65-F5344CB8AC3E}">
        <p14:creationId xmlns:p14="http://schemas.microsoft.com/office/powerpoint/2010/main" val="1220996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16</a:t>
            </a:fld>
            <a:endParaRPr lang="en-US"/>
          </a:p>
        </p:txBody>
      </p:sp>
    </p:spTree>
    <p:extLst>
      <p:ext uri="{BB962C8B-B14F-4D97-AF65-F5344CB8AC3E}">
        <p14:creationId xmlns:p14="http://schemas.microsoft.com/office/powerpoint/2010/main" val="553320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17</a:t>
            </a:fld>
            <a:endParaRPr lang="en-US"/>
          </a:p>
        </p:txBody>
      </p:sp>
    </p:spTree>
    <p:extLst>
      <p:ext uri="{BB962C8B-B14F-4D97-AF65-F5344CB8AC3E}">
        <p14:creationId xmlns:p14="http://schemas.microsoft.com/office/powerpoint/2010/main" val="1418688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18</a:t>
            </a:fld>
            <a:endParaRPr lang="en-US"/>
          </a:p>
        </p:txBody>
      </p:sp>
    </p:spTree>
    <p:extLst>
      <p:ext uri="{BB962C8B-B14F-4D97-AF65-F5344CB8AC3E}">
        <p14:creationId xmlns:p14="http://schemas.microsoft.com/office/powerpoint/2010/main" val="1665031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19</a:t>
            </a:fld>
            <a:endParaRPr lang="en-US"/>
          </a:p>
        </p:txBody>
      </p:sp>
    </p:spTree>
    <p:extLst>
      <p:ext uri="{BB962C8B-B14F-4D97-AF65-F5344CB8AC3E}">
        <p14:creationId xmlns:p14="http://schemas.microsoft.com/office/powerpoint/2010/main" val="81390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20</a:t>
            </a:fld>
            <a:endParaRPr lang="en-US"/>
          </a:p>
        </p:txBody>
      </p:sp>
    </p:spTree>
    <p:extLst>
      <p:ext uri="{BB962C8B-B14F-4D97-AF65-F5344CB8AC3E}">
        <p14:creationId xmlns:p14="http://schemas.microsoft.com/office/powerpoint/2010/main" val="478925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a:t>
            </a:fld>
            <a:endParaRPr lang="en-US"/>
          </a:p>
        </p:txBody>
      </p:sp>
    </p:spTree>
    <p:extLst>
      <p:ext uri="{BB962C8B-B14F-4D97-AF65-F5344CB8AC3E}">
        <p14:creationId xmlns:p14="http://schemas.microsoft.com/office/powerpoint/2010/main" val="565287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21</a:t>
            </a:fld>
            <a:endParaRPr lang="en-US"/>
          </a:p>
        </p:txBody>
      </p:sp>
    </p:spTree>
    <p:extLst>
      <p:ext uri="{BB962C8B-B14F-4D97-AF65-F5344CB8AC3E}">
        <p14:creationId xmlns:p14="http://schemas.microsoft.com/office/powerpoint/2010/main" val="1908344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22</a:t>
            </a:fld>
            <a:endParaRPr lang="en-US"/>
          </a:p>
        </p:txBody>
      </p:sp>
    </p:spTree>
    <p:extLst>
      <p:ext uri="{BB962C8B-B14F-4D97-AF65-F5344CB8AC3E}">
        <p14:creationId xmlns:p14="http://schemas.microsoft.com/office/powerpoint/2010/main" val="842122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23</a:t>
            </a:fld>
            <a:endParaRPr lang="en-US"/>
          </a:p>
        </p:txBody>
      </p:sp>
    </p:spTree>
    <p:extLst>
      <p:ext uri="{BB962C8B-B14F-4D97-AF65-F5344CB8AC3E}">
        <p14:creationId xmlns:p14="http://schemas.microsoft.com/office/powerpoint/2010/main" val="508546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31</a:t>
            </a:fld>
            <a:endParaRPr lang="en-US"/>
          </a:p>
        </p:txBody>
      </p:sp>
    </p:spTree>
    <p:extLst>
      <p:ext uri="{BB962C8B-B14F-4D97-AF65-F5344CB8AC3E}">
        <p14:creationId xmlns:p14="http://schemas.microsoft.com/office/powerpoint/2010/main" val="563717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32</a:t>
            </a:fld>
            <a:endParaRPr lang="en-US"/>
          </a:p>
        </p:txBody>
      </p:sp>
    </p:spTree>
    <p:extLst>
      <p:ext uri="{BB962C8B-B14F-4D97-AF65-F5344CB8AC3E}">
        <p14:creationId xmlns:p14="http://schemas.microsoft.com/office/powerpoint/2010/main" val="1479488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33</a:t>
            </a:fld>
            <a:endParaRPr lang="en-US"/>
          </a:p>
        </p:txBody>
      </p:sp>
    </p:spTree>
    <p:extLst>
      <p:ext uri="{BB962C8B-B14F-4D97-AF65-F5344CB8AC3E}">
        <p14:creationId xmlns:p14="http://schemas.microsoft.com/office/powerpoint/2010/main" val="813287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34</a:t>
            </a:fld>
            <a:endParaRPr lang="en-US"/>
          </a:p>
        </p:txBody>
      </p:sp>
    </p:spTree>
    <p:extLst>
      <p:ext uri="{BB962C8B-B14F-4D97-AF65-F5344CB8AC3E}">
        <p14:creationId xmlns:p14="http://schemas.microsoft.com/office/powerpoint/2010/main" val="1474909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35</a:t>
            </a:fld>
            <a:endParaRPr lang="en-US"/>
          </a:p>
        </p:txBody>
      </p:sp>
    </p:spTree>
    <p:extLst>
      <p:ext uri="{BB962C8B-B14F-4D97-AF65-F5344CB8AC3E}">
        <p14:creationId xmlns:p14="http://schemas.microsoft.com/office/powerpoint/2010/main" val="857553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36</a:t>
            </a:fld>
            <a:endParaRPr lang="en-US"/>
          </a:p>
        </p:txBody>
      </p:sp>
    </p:spTree>
    <p:extLst>
      <p:ext uri="{BB962C8B-B14F-4D97-AF65-F5344CB8AC3E}">
        <p14:creationId xmlns:p14="http://schemas.microsoft.com/office/powerpoint/2010/main" val="1766054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37</a:t>
            </a:fld>
            <a:endParaRPr lang="en-US"/>
          </a:p>
        </p:txBody>
      </p:sp>
    </p:spTree>
    <p:extLst>
      <p:ext uri="{BB962C8B-B14F-4D97-AF65-F5344CB8AC3E}">
        <p14:creationId xmlns:p14="http://schemas.microsoft.com/office/powerpoint/2010/main" val="1802123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a:t>
            </a:fld>
            <a:endParaRPr lang="en-US"/>
          </a:p>
        </p:txBody>
      </p:sp>
    </p:spTree>
    <p:extLst>
      <p:ext uri="{BB962C8B-B14F-4D97-AF65-F5344CB8AC3E}">
        <p14:creationId xmlns:p14="http://schemas.microsoft.com/office/powerpoint/2010/main" val="14323435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38</a:t>
            </a:fld>
            <a:endParaRPr lang="en-US"/>
          </a:p>
        </p:txBody>
      </p:sp>
    </p:spTree>
    <p:extLst>
      <p:ext uri="{BB962C8B-B14F-4D97-AF65-F5344CB8AC3E}">
        <p14:creationId xmlns:p14="http://schemas.microsoft.com/office/powerpoint/2010/main" val="1774061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39</a:t>
            </a:fld>
            <a:endParaRPr lang="en-US"/>
          </a:p>
        </p:txBody>
      </p:sp>
    </p:spTree>
    <p:extLst>
      <p:ext uri="{BB962C8B-B14F-4D97-AF65-F5344CB8AC3E}">
        <p14:creationId xmlns:p14="http://schemas.microsoft.com/office/powerpoint/2010/main" val="1879142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40</a:t>
            </a:fld>
            <a:endParaRPr lang="en-US"/>
          </a:p>
        </p:txBody>
      </p:sp>
    </p:spTree>
    <p:extLst>
      <p:ext uri="{BB962C8B-B14F-4D97-AF65-F5344CB8AC3E}">
        <p14:creationId xmlns:p14="http://schemas.microsoft.com/office/powerpoint/2010/main" val="1734517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41</a:t>
            </a:fld>
            <a:endParaRPr lang="en-US"/>
          </a:p>
        </p:txBody>
      </p:sp>
    </p:spTree>
    <p:extLst>
      <p:ext uri="{BB962C8B-B14F-4D97-AF65-F5344CB8AC3E}">
        <p14:creationId xmlns:p14="http://schemas.microsoft.com/office/powerpoint/2010/main" val="1569435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42</a:t>
            </a:fld>
            <a:endParaRPr lang="en-US"/>
          </a:p>
        </p:txBody>
      </p:sp>
    </p:spTree>
    <p:extLst>
      <p:ext uri="{BB962C8B-B14F-4D97-AF65-F5344CB8AC3E}">
        <p14:creationId xmlns:p14="http://schemas.microsoft.com/office/powerpoint/2010/main" val="1228505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43</a:t>
            </a:fld>
            <a:endParaRPr lang="en-US"/>
          </a:p>
        </p:txBody>
      </p:sp>
    </p:spTree>
    <p:extLst>
      <p:ext uri="{BB962C8B-B14F-4D97-AF65-F5344CB8AC3E}">
        <p14:creationId xmlns:p14="http://schemas.microsoft.com/office/powerpoint/2010/main" val="3636671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44</a:t>
            </a:fld>
            <a:endParaRPr lang="en-US"/>
          </a:p>
        </p:txBody>
      </p:sp>
    </p:spTree>
    <p:extLst>
      <p:ext uri="{BB962C8B-B14F-4D97-AF65-F5344CB8AC3E}">
        <p14:creationId xmlns:p14="http://schemas.microsoft.com/office/powerpoint/2010/main" val="13418454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45</a:t>
            </a:fld>
            <a:endParaRPr lang="en-US"/>
          </a:p>
        </p:txBody>
      </p:sp>
    </p:spTree>
    <p:extLst>
      <p:ext uri="{BB962C8B-B14F-4D97-AF65-F5344CB8AC3E}">
        <p14:creationId xmlns:p14="http://schemas.microsoft.com/office/powerpoint/2010/main" val="17565277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46</a:t>
            </a:fld>
            <a:endParaRPr lang="en-US"/>
          </a:p>
        </p:txBody>
      </p:sp>
    </p:spTree>
    <p:extLst>
      <p:ext uri="{BB962C8B-B14F-4D97-AF65-F5344CB8AC3E}">
        <p14:creationId xmlns:p14="http://schemas.microsoft.com/office/powerpoint/2010/main" val="1847965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47</a:t>
            </a:fld>
            <a:endParaRPr lang="en-US"/>
          </a:p>
        </p:txBody>
      </p:sp>
    </p:spTree>
    <p:extLst>
      <p:ext uri="{BB962C8B-B14F-4D97-AF65-F5344CB8AC3E}">
        <p14:creationId xmlns:p14="http://schemas.microsoft.com/office/powerpoint/2010/main" val="713201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5</a:t>
            </a:fld>
            <a:endParaRPr lang="en-US"/>
          </a:p>
        </p:txBody>
      </p:sp>
    </p:spTree>
    <p:extLst>
      <p:ext uri="{BB962C8B-B14F-4D97-AF65-F5344CB8AC3E}">
        <p14:creationId xmlns:p14="http://schemas.microsoft.com/office/powerpoint/2010/main" val="67278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6</a:t>
            </a:fld>
            <a:endParaRPr lang="en-US"/>
          </a:p>
        </p:txBody>
      </p:sp>
    </p:spTree>
    <p:extLst>
      <p:ext uri="{BB962C8B-B14F-4D97-AF65-F5344CB8AC3E}">
        <p14:creationId xmlns:p14="http://schemas.microsoft.com/office/powerpoint/2010/main" val="2032007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7</a:t>
            </a:fld>
            <a:endParaRPr lang="en-US"/>
          </a:p>
        </p:txBody>
      </p:sp>
    </p:spTree>
    <p:extLst>
      <p:ext uri="{BB962C8B-B14F-4D97-AF65-F5344CB8AC3E}">
        <p14:creationId xmlns:p14="http://schemas.microsoft.com/office/powerpoint/2010/main" val="1873602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8</a:t>
            </a:fld>
            <a:endParaRPr lang="en-US"/>
          </a:p>
        </p:txBody>
      </p:sp>
    </p:spTree>
    <p:extLst>
      <p:ext uri="{BB962C8B-B14F-4D97-AF65-F5344CB8AC3E}">
        <p14:creationId xmlns:p14="http://schemas.microsoft.com/office/powerpoint/2010/main" val="1311894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9</a:t>
            </a:fld>
            <a:endParaRPr lang="en-US"/>
          </a:p>
        </p:txBody>
      </p:sp>
    </p:spTree>
    <p:extLst>
      <p:ext uri="{BB962C8B-B14F-4D97-AF65-F5344CB8AC3E}">
        <p14:creationId xmlns:p14="http://schemas.microsoft.com/office/powerpoint/2010/main" val="910400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C91A5-8A92-1545-908F-6A52F84BD531}" type="slidenum">
              <a:rPr lang="en-US" smtClean="0"/>
              <a:t>10</a:t>
            </a:fld>
            <a:endParaRPr lang="en-US"/>
          </a:p>
        </p:txBody>
      </p:sp>
    </p:spTree>
    <p:extLst>
      <p:ext uri="{BB962C8B-B14F-4D97-AF65-F5344CB8AC3E}">
        <p14:creationId xmlns:p14="http://schemas.microsoft.com/office/powerpoint/2010/main" val="1078776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C09BC40-66CA-CD47-940C-F8F508737E32}" type="datetimeFigureOut">
              <a:rPr lang="en-US" smtClean="0"/>
              <a:t>3/27/20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671239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09BC40-66CA-CD47-940C-F8F508737E32}" type="datetimeFigureOut">
              <a:rPr lang="en-US" smtClean="0"/>
              <a:t>3/27/20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041961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09BC40-66CA-CD47-940C-F8F508737E32}" type="datetimeFigureOut">
              <a:rPr lang="en-US" smtClean="0"/>
              <a:t>3/27/20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657726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09BC40-66CA-CD47-940C-F8F508737E32}" type="datetimeFigureOut">
              <a:rPr lang="en-US" smtClean="0"/>
              <a:t>3/27/20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581674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C09BC40-66CA-CD47-940C-F8F508737E32}" type="datetimeFigureOut">
              <a:rPr lang="en-US" smtClean="0"/>
              <a:t>3/27/20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645041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C09BC40-66CA-CD47-940C-F8F508737E32}" type="datetimeFigureOut">
              <a:rPr lang="en-US" smtClean="0"/>
              <a:t>3/27/20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505682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C09BC40-66CA-CD47-940C-F8F508737E32}" type="datetimeFigureOut">
              <a:rPr lang="en-US" smtClean="0"/>
              <a:t>3/27/20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64346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C09BC40-66CA-CD47-940C-F8F508737E32}" type="datetimeFigureOut">
              <a:rPr lang="en-US" smtClean="0"/>
              <a:t>3/27/20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293989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09BC40-66CA-CD47-940C-F8F508737E32}" type="datetimeFigureOut">
              <a:rPr lang="en-US" smtClean="0"/>
              <a:t>3/27/20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520078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09BC40-66CA-CD47-940C-F8F508737E32}" type="datetimeFigureOut">
              <a:rPr lang="en-US" smtClean="0"/>
              <a:t>3/27/20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705931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09BC40-66CA-CD47-940C-F8F508737E32}" type="datetimeFigureOut">
              <a:rPr lang="en-US" smtClean="0"/>
              <a:t>3/27/20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559CF8-80F8-6440-9A3E-822AEAE0312C}" type="slidenum">
              <a:rPr lang="en-US" smtClean="0"/>
              <a:t>‹#›</a:t>
            </a:fld>
            <a:endParaRPr lang="en-US"/>
          </a:p>
        </p:txBody>
      </p:sp>
    </p:spTree>
    <p:extLst>
      <p:ext uri="{BB962C8B-B14F-4D97-AF65-F5344CB8AC3E}">
        <p14:creationId xmlns:p14="http://schemas.microsoft.com/office/powerpoint/2010/main" val="18911048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9BC40-66CA-CD47-940C-F8F508737E32}" type="datetimeFigureOut">
              <a:rPr lang="en-US" smtClean="0"/>
              <a:t>3/27/20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559CF8-80F8-6440-9A3E-822AEAE0312C}" type="slidenum">
              <a:rPr lang="en-US" smtClean="0"/>
              <a:t>‹#›</a:t>
            </a:fld>
            <a:endParaRPr lang="en-US"/>
          </a:p>
        </p:txBody>
      </p:sp>
    </p:spTree>
    <p:extLst>
      <p:ext uri="{BB962C8B-B14F-4D97-AF65-F5344CB8AC3E}">
        <p14:creationId xmlns:p14="http://schemas.microsoft.com/office/powerpoint/2010/main" val="918532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5.png"/><Relationship Id="rId5"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7.jpg"/><Relationship Id="rId5"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2.jpg"/><Relationship Id="rId6"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2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2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2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jp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jp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9.png"/><Relationship Id="rId7" Type="http://schemas.openxmlformats.org/officeDocument/2006/relationships/image" Target="../media/image41.png"/><Relationship Id="rId8" Type="http://schemas.openxmlformats.org/officeDocument/2006/relationships/image" Target="../media/image43.png"/><Relationship Id="rId9" Type="http://schemas.openxmlformats.org/officeDocument/2006/relationships/image" Target="../media/image17.jpg"/><Relationship Id="rId10"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1.png"/><Relationship Id="rId5"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gif"/><Relationship Id="rId5"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5.jp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jpg"/></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2.jp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gif"/><Relationship Id="rId5" Type="http://schemas.openxmlformats.org/officeDocument/2006/relationships/image" Target="../media/image2.jpg"/><Relationship Id="rId6" Type="http://schemas.openxmlformats.org/officeDocument/2006/relationships/image" Target="../media/image5.jpg"/><Relationship Id="rId7"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jp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0.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jp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7287"/>
          <a:stretch/>
        </p:blipFill>
        <p:spPr>
          <a:xfrm>
            <a:off x="0" y="340246"/>
            <a:ext cx="12192000" cy="6358270"/>
          </a:xfrm>
          <a:prstGeom prst="rect">
            <a:avLst/>
          </a:prstGeom>
        </p:spPr>
      </p:pic>
      <p:sp>
        <p:nvSpPr>
          <p:cNvPr id="4" name="Rectangle 3"/>
          <p:cNvSpPr/>
          <p:nvPr/>
        </p:nvSpPr>
        <p:spPr>
          <a:xfrm>
            <a:off x="0" y="0"/>
            <a:ext cx="12192000" cy="131323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1836" y="44530"/>
            <a:ext cx="12203836" cy="126870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smtClean="0">
                <a:solidFill>
                  <a:schemeClr val="bg1"/>
                </a:solidFill>
                <a:latin typeface="Calibri" charset="0"/>
                <a:ea typeface="Calibri" charset="0"/>
                <a:cs typeface="Calibri" charset="0"/>
              </a:rPr>
              <a:t>SOEE1475 </a:t>
            </a:r>
            <a:r>
              <a:rPr lang="en-US" sz="3600" dirty="0" smtClean="0">
                <a:solidFill>
                  <a:schemeClr val="bg1"/>
                </a:solidFill>
                <a:latin typeface="Calibri" charset="0"/>
                <a:ea typeface="Calibri" charset="0"/>
                <a:cs typeface="Calibri" charset="0"/>
              </a:rPr>
              <a:t>Statistics and Data Analysis</a:t>
            </a:r>
          </a:p>
          <a:p>
            <a:r>
              <a:rPr lang="en-US" sz="3600" dirty="0" smtClean="0">
                <a:solidFill>
                  <a:schemeClr val="bg1"/>
                </a:solidFill>
                <a:latin typeface="Calibri" charset="0"/>
                <a:ea typeface="Calibri" charset="0"/>
                <a:cs typeface="Calibri" charset="0"/>
              </a:rPr>
              <a:t>Lecture 8: Multivariate statistics</a:t>
            </a:r>
            <a:endParaRPr lang="en-US" sz="3600" dirty="0">
              <a:solidFill>
                <a:schemeClr val="bg1"/>
              </a:solidFill>
              <a:latin typeface="Calibri" charset="0"/>
              <a:ea typeface="Calibri" charset="0"/>
              <a:cs typeface="Calibri" charset="0"/>
            </a:endParaRPr>
          </a:p>
        </p:txBody>
      </p:sp>
      <p:sp>
        <p:nvSpPr>
          <p:cNvPr id="6" name="Rectangle 5"/>
          <p:cNvSpPr/>
          <p:nvPr/>
        </p:nvSpPr>
        <p:spPr>
          <a:xfrm>
            <a:off x="0" y="6093370"/>
            <a:ext cx="12192000" cy="764630"/>
          </a:xfrm>
          <a:prstGeom prst="rect">
            <a:avLst/>
          </a:prstGeom>
          <a:solidFill>
            <a:srgbClr val="C15900"/>
          </a:solidFill>
          <a:ln>
            <a:noFill/>
          </a:ln>
          <a:effectLst>
            <a:outerShdw blurRad="50800" dist="762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6167139"/>
            <a:ext cx="12192000" cy="646331"/>
          </a:xfrm>
          <a:prstGeom prst="rect">
            <a:avLst/>
          </a:prstGeom>
        </p:spPr>
        <p:txBody>
          <a:bodyPr wrap="square">
            <a:spAutoFit/>
          </a:bodyPr>
          <a:lstStyle/>
          <a:p>
            <a:pPr algn="ctr"/>
            <a:r>
              <a:rPr lang="en-US" sz="3600" smtClean="0">
                <a:solidFill>
                  <a:schemeClr val="bg1"/>
                </a:solidFill>
                <a:latin typeface="Calibri" charset="0"/>
                <a:ea typeface="Calibri" charset="0"/>
                <a:cs typeface="Calibri" charset="0"/>
              </a:rPr>
              <a:t>Graeme T. </a:t>
            </a:r>
            <a:r>
              <a:rPr lang="en-US" sz="3600" dirty="0" smtClean="0">
                <a:solidFill>
                  <a:schemeClr val="bg1"/>
                </a:solidFill>
                <a:latin typeface="Calibri" charset="0"/>
                <a:ea typeface="Calibri" charset="0"/>
                <a:cs typeface="Calibri" charset="0"/>
              </a:rPr>
              <a:t>Lloyd</a:t>
            </a:r>
          </a:p>
        </p:txBody>
      </p:sp>
    </p:spTree>
    <p:extLst>
      <p:ext uri="{BB962C8B-B14F-4D97-AF65-F5344CB8AC3E}">
        <p14:creationId xmlns:p14="http://schemas.microsoft.com/office/powerpoint/2010/main" val="21042523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Ammonite quadrat redux</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650" y="1575547"/>
            <a:ext cx="7632700" cy="5092700"/>
          </a:xfrm>
          <a:prstGeom prst="rect">
            <a:avLst/>
          </a:prstGeom>
          <a:ln>
            <a:solidFill>
              <a:schemeClr val="tx1"/>
            </a:solidFill>
          </a:ln>
        </p:spPr>
      </p:pic>
    </p:spTree>
    <p:extLst>
      <p:ext uri="{BB962C8B-B14F-4D97-AF65-F5344CB8AC3E}">
        <p14:creationId xmlns:p14="http://schemas.microsoft.com/office/powerpoint/2010/main" val="20149192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2446546" y="3668758"/>
            <a:ext cx="7298921" cy="769441"/>
          </a:xfrm>
          <a:prstGeom prst="rect">
            <a:avLst/>
          </a:prstGeom>
          <a:noFill/>
        </p:spPr>
        <p:txBody>
          <a:bodyPr wrap="none" rtlCol="0">
            <a:spAutoFit/>
          </a:bodyPr>
          <a:lstStyle/>
          <a:p>
            <a:pPr marL="285750" marR="0" lvl="0" indent="-285750" algn="ctr" defTabSz="914400" eaLnBrk="1" fontAlgn="auto" latinLnBrk="0" hangingPunct="1">
              <a:lnSpc>
                <a:spcPct val="100000"/>
              </a:lnSpc>
              <a:spcBef>
                <a:spcPts val="0"/>
              </a:spcBef>
              <a:spcAft>
                <a:spcPts val="0"/>
              </a:spcAft>
              <a:buClrTx/>
              <a:buSzTx/>
              <a:buFont typeface="Arial" charset="0"/>
              <a:buNone/>
              <a:tabLst/>
              <a:defRPr/>
            </a:pPr>
            <a:r>
              <a:rPr lang="en-US" sz="4400" dirty="0" smtClean="0">
                <a:solidFill>
                  <a:schemeClr val="bg1"/>
                </a:solidFill>
              </a:rPr>
              <a:t>Back to multivariate statistics</a:t>
            </a:r>
            <a:r>
              <a:rPr lang="is-IS" sz="4400" dirty="0" smtClean="0">
                <a:solidFill>
                  <a:schemeClr val="bg1"/>
                </a:solidFill>
              </a:rPr>
              <a:t>…</a:t>
            </a:r>
            <a:endParaRPr lang="en-US" sz="4400" dirty="0" smtClean="0">
              <a:solidFill>
                <a:schemeClr val="bg1"/>
              </a:solidFill>
            </a:endParaRPr>
          </a:p>
        </p:txBody>
      </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bg1"/>
                </a:solidFill>
                <a:latin typeface="Calibri" charset="0"/>
                <a:ea typeface="Calibri" charset="0"/>
                <a:cs typeface="Calibri" charset="0"/>
              </a:rPr>
              <a:t>Ammonite quadrat </a:t>
            </a:r>
            <a:r>
              <a:rPr lang="en-US" dirty="0" smtClean="0">
                <a:solidFill>
                  <a:schemeClr val="bg1"/>
                </a:solidFill>
                <a:latin typeface="Calibri" charset="0"/>
                <a:ea typeface="Calibri" charset="0"/>
                <a:cs typeface="Calibri" charset="0"/>
              </a:rPr>
              <a:t>redux</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2773860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Univariate data</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10" name="TextBox 9"/>
          <p:cNvSpPr txBox="1"/>
          <p:nvPr/>
        </p:nvSpPr>
        <p:spPr>
          <a:xfrm>
            <a:off x="2239414" y="1542815"/>
            <a:ext cx="2040302" cy="584775"/>
          </a:xfrm>
          <a:prstGeom prst="rect">
            <a:avLst/>
          </a:prstGeom>
          <a:noFill/>
        </p:spPr>
        <p:txBody>
          <a:bodyPr wrap="none" rtlCol="0">
            <a:spAutoFit/>
          </a:bodyPr>
          <a:lstStyle/>
          <a:p>
            <a:pPr algn="ctr"/>
            <a:r>
              <a:rPr lang="en-US" sz="3200" b="1" dirty="0" smtClean="0">
                <a:solidFill>
                  <a:srgbClr val="0432FF"/>
                </a:solidFill>
              </a:rPr>
              <a:t>Population</a:t>
            </a:r>
            <a:endParaRPr lang="en-US" sz="3200" b="1" dirty="0">
              <a:solidFill>
                <a:srgbClr val="0432FF"/>
              </a:solidFill>
            </a:endParaRPr>
          </a:p>
        </p:txBody>
      </p:sp>
      <p:sp>
        <p:nvSpPr>
          <p:cNvPr id="11" name="TextBox 10"/>
          <p:cNvSpPr txBox="1"/>
          <p:nvPr/>
        </p:nvSpPr>
        <p:spPr>
          <a:xfrm>
            <a:off x="8472686" y="1542815"/>
            <a:ext cx="1441420" cy="584775"/>
          </a:xfrm>
          <a:prstGeom prst="rect">
            <a:avLst/>
          </a:prstGeom>
          <a:noFill/>
        </p:spPr>
        <p:txBody>
          <a:bodyPr wrap="none" rtlCol="0">
            <a:spAutoFit/>
          </a:bodyPr>
          <a:lstStyle/>
          <a:p>
            <a:pPr algn="ctr"/>
            <a:r>
              <a:rPr lang="en-US" sz="3200" b="1" dirty="0" smtClean="0">
                <a:solidFill>
                  <a:srgbClr val="C00000"/>
                </a:solidFill>
              </a:rPr>
              <a:t>Sample</a:t>
            </a:r>
            <a:endParaRPr lang="en-US" sz="3200" b="1" dirty="0">
              <a:solidFill>
                <a:srgbClr val="C00000"/>
              </a:solidFill>
            </a:endParaRPr>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333" y="2878554"/>
            <a:ext cx="6282465" cy="3221034"/>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267790" y="2738471"/>
            <a:ext cx="3851213" cy="3447180"/>
          </a:xfrm>
          <a:prstGeom prst="rect">
            <a:avLst/>
          </a:prstGeom>
        </p:spPr>
      </p:pic>
    </p:spTree>
    <p:extLst>
      <p:ext uri="{BB962C8B-B14F-4D97-AF65-F5344CB8AC3E}">
        <p14:creationId xmlns:p14="http://schemas.microsoft.com/office/powerpoint/2010/main" val="17160365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bg1"/>
                </a:solidFill>
                <a:latin typeface="Calibri" charset="0"/>
                <a:ea typeface="Calibri" charset="0"/>
                <a:cs typeface="Calibri" charset="0"/>
              </a:rPr>
              <a:t>B</a:t>
            </a:r>
            <a:r>
              <a:rPr lang="en-US" dirty="0" smtClean="0">
                <a:solidFill>
                  <a:schemeClr val="bg1"/>
                </a:solidFill>
                <a:latin typeface="Calibri" charset="0"/>
                <a:ea typeface="Calibri" charset="0"/>
                <a:cs typeface="Calibri" charset="0"/>
              </a:rPr>
              <a:t>ivariate data</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cxnSp>
        <p:nvCxnSpPr>
          <p:cNvPr id="9" name="Straight Connector 8"/>
          <p:cNvCxnSpPr/>
          <p:nvPr/>
        </p:nvCxnSpPr>
        <p:spPr>
          <a:xfrm flipV="1">
            <a:off x="4161518" y="1839433"/>
            <a:ext cx="4414613" cy="364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3475406" y="1674166"/>
            <a:ext cx="5241189" cy="4877711"/>
            <a:chOff x="3030941" y="1674166"/>
            <a:chExt cx="5241189" cy="4877711"/>
          </a:xfrm>
        </p:grpSpPr>
        <p:grpSp>
          <p:nvGrpSpPr>
            <p:cNvPr id="15" name="Group 14"/>
            <p:cNvGrpSpPr/>
            <p:nvPr/>
          </p:nvGrpSpPr>
          <p:grpSpPr>
            <a:xfrm>
              <a:off x="3721396" y="1674166"/>
              <a:ext cx="4550734" cy="4322598"/>
              <a:chOff x="3859619" y="2402958"/>
              <a:chExt cx="4253023" cy="3466214"/>
            </a:xfrm>
          </p:grpSpPr>
          <p:cxnSp>
            <p:nvCxnSpPr>
              <p:cNvPr id="18" name="Straight Connector 17"/>
              <p:cNvCxnSpPr/>
              <p:nvPr/>
            </p:nvCxnSpPr>
            <p:spPr>
              <a:xfrm>
                <a:off x="3859619" y="2402958"/>
                <a:ext cx="0" cy="34662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859619" y="5869172"/>
                <a:ext cx="425302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3721396" y="6028657"/>
              <a:ext cx="4550734" cy="523220"/>
            </a:xfrm>
            <a:prstGeom prst="rect">
              <a:avLst/>
            </a:prstGeom>
            <a:noFill/>
          </p:spPr>
          <p:txBody>
            <a:bodyPr wrap="square" rtlCol="0">
              <a:spAutoFit/>
            </a:bodyPr>
            <a:lstStyle/>
            <a:p>
              <a:pPr algn="ctr"/>
              <a:r>
                <a:rPr lang="en-US" sz="2800" smtClean="0"/>
                <a:t>x</a:t>
              </a:r>
              <a:endParaRPr lang="en-US" sz="2800"/>
            </a:p>
          </p:txBody>
        </p:sp>
        <p:sp>
          <p:nvSpPr>
            <p:cNvPr id="17" name="TextBox 16"/>
            <p:cNvSpPr txBox="1"/>
            <p:nvPr/>
          </p:nvSpPr>
          <p:spPr>
            <a:xfrm rot="16200000">
              <a:off x="1131252" y="3573855"/>
              <a:ext cx="4322598" cy="523220"/>
            </a:xfrm>
            <a:prstGeom prst="rect">
              <a:avLst/>
            </a:prstGeom>
            <a:noFill/>
          </p:spPr>
          <p:txBody>
            <a:bodyPr wrap="square" rtlCol="0">
              <a:spAutoFit/>
            </a:bodyPr>
            <a:lstStyle/>
            <a:p>
              <a:pPr algn="ctr"/>
              <a:r>
                <a:rPr lang="en-US" sz="2800" smtClean="0"/>
                <a:t>y</a:t>
              </a:r>
              <a:endParaRPr lang="en-US" sz="2800" dirty="0"/>
            </a:p>
          </p:txBody>
        </p:sp>
      </p:grpSp>
      <p:grpSp>
        <p:nvGrpSpPr>
          <p:cNvPr id="20" name="Group 19"/>
          <p:cNvGrpSpPr/>
          <p:nvPr/>
        </p:nvGrpSpPr>
        <p:grpSpPr>
          <a:xfrm>
            <a:off x="4580923" y="2337208"/>
            <a:ext cx="3878252" cy="2950971"/>
            <a:chOff x="4580923" y="2337208"/>
            <a:chExt cx="3878252" cy="2950971"/>
          </a:xfrm>
        </p:grpSpPr>
        <p:sp>
          <p:nvSpPr>
            <p:cNvPr id="21" name="Oval 20"/>
            <p:cNvSpPr/>
            <p:nvPr/>
          </p:nvSpPr>
          <p:spPr>
            <a:xfrm rot="16200000">
              <a:off x="4580923" y="5096793"/>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rot="16200000">
              <a:off x="6293060" y="3764998"/>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rot="16200000">
              <a:off x="4801092" y="4579593"/>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rot="16200000">
              <a:off x="5339808" y="4071293"/>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rot="16200000">
              <a:off x="5578360" y="4446930"/>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rot="16200000">
              <a:off x="7259077" y="2859559"/>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rot="16200000">
              <a:off x="6225301" y="3178927"/>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rot="16200000">
              <a:off x="6855692" y="3179906"/>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rot="16200000">
              <a:off x="7888707" y="2793227"/>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rot="16200000">
              <a:off x="7450463" y="2337208"/>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6200000">
              <a:off x="8267789" y="2391348"/>
              <a:ext cx="191386" cy="1913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100302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Multivariate data</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8" name="Group 7"/>
          <p:cNvGrpSpPr/>
          <p:nvPr/>
        </p:nvGrpSpPr>
        <p:grpSpPr>
          <a:xfrm>
            <a:off x="5813983" y="1659747"/>
            <a:ext cx="5688220" cy="4899483"/>
            <a:chOff x="6133392" y="1695937"/>
            <a:chExt cx="5688220" cy="4899483"/>
          </a:xfrm>
        </p:grpSpPr>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4008" t="19110" r="25000" b="10476"/>
            <a:stretch/>
          </p:blipFill>
          <p:spPr>
            <a:xfrm>
              <a:off x="6616052" y="1695937"/>
              <a:ext cx="5205560" cy="4492627"/>
            </a:xfrm>
            <a:prstGeom prst="rect">
              <a:avLst/>
            </a:prstGeom>
          </p:spPr>
        </p:pic>
        <p:sp>
          <p:nvSpPr>
            <p:cNvPr id="10" name="TextBox 9"/>
            <p:cNvSpPr txBox="1"/>
            <p:nvPr/>
          </p:nvSpPr>
          <p:spPr>
            <a:xfrm>
              <a:off x="6902988" y="6072200"/>
              <a:ext cx="3700221" cy="523220"/>
            </a:xfrm>
            <a:prstGeom prst="rect">
              <a:avLst/>
            </a:prstGeom>
            <a:noFill/>
          </p:spPr>
          <p:txBody>
            <a:bodyPr wrap="square" rtlCol="0">
              <a:spAutoFit/>
            </a:bodyPr>
            <a:lstStyle/>
            <a:p>
              <a:pPr algn="ctr"/>
              <a:r>
                <a:rPr lang="en-US" sz="2800" dirty="0" smtClean="0"/>
                <a:t>x</a:t>
              </a:r>
              <a:endParaRPr lang="en-US" sz="2800" dirty="0"/>
            </a:p>
          </p:txBody>
        </p:sp>
        <p:sp>
          <p:nvSpPr>
            <p:cNvPr id="11" name="TextBox 10"/>
            <p:cNvSpPr txBox="1"/>
            <p:nvPr/>
          </p:nvSpPr>
          <p:spPr>
            <a:xfrm>
              <a:off x="11309496" y="5162142"/>
              <a:ext cx="482371" cy="523220"/>
            </a:xfrm>
            <a:prstGeom prst="rect">
              <a:avLst/>
            </a:prstGeom>
            <a:noFill/>
          </p:spPr>
          <p:txBody>
            <a:bodyPr wrap="square" rtlCol="0">
              <a:spAutoFit/>
            </a:bodyPr>
            <a:lstStyle/>
            <a:p>
              <a:pPr algn="ctr"/>
              <a:r>
                <a:rPr lang="en-US" sz="2800" smtClean="0"/>
                <a:t>y</a:t>
              </a:r>
              <a:endParaRPr lang="en-US" sz="2800" dirty="0"/>
            </a:p>
          </p:txBody>
        </p:sp>
        <p:sp>
          <p:nvSpPr>
            <p:cNvPr id="12" name="TextBox 11"/>
            <p:cNvSpPr txBox="1"/>
            <p:nvPr/>
          </p:nvSpPr>
          <p:spPr>
            <a:xfrm rot="16200000">
              <a:off x="4868801" y="4079589"/>
              <a:ext cx="3052402" cy="523220"/>
            </a:xfrm>
            <a:prstGeom prst="rect">
              <a:avLst/>
            </a:prstGeom>
            <a:noFill/>
          </p:spPr>
          <p:txBody>
            <a:bodyPr wrap="square" rtlCol="0">
              <a:spAutoFit/>
            </a:bodyPr>
            <a:lstStyle/>
            <a:p>
              <a:pPr algn="ctr"/>
              <a:r>
                <a:rPr lang="en-US" sz="2800" dirty="0"/>
                <a:t>z</a:t>
              </a:r>
            </a:p>
          </p:txBody>
        </p:sp>
      </p:gr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798" y="1891740"/>
            <a:ext cx="4219353" cy="4219353"/>
          </a:xfrm>
          <a:prstGeom prst="roundRect">
            <a:avLst/>
          </a:prstGeom>
        </p:spPr>
      </p:pic>
    </p:spTree>
    <p:extLst>
      <p:ext uri="{BB962C8B-B14F-4D97-AF65-F5344CB8AC3E}">
        <p14:creationId xmlns:p14="http://schemas.microsoft.com/office/powerpoint/2010/main" val="1576883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Multivariate data</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7252" y="1645923"/>
            <a:ext cx="3354476" cy="5029200"/>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6062" r="15272"/>
          <a:stretch/>
        </p:blipFill>
        <p:spPr>
          <a:xfrm>
            <a:off x="420273" y="2014373"/>
            <a:ext cx="6002767" cy="4292301"/>
          </a:xfrm>
          <a:prstGeom prst="rect">
            <a:avLst/>
          </a:prstGeom>
          <a:ln>
            <a:solidFill>
              <a:schemeClr val="tx1"/>
            </a:solidFill>
          </a:ln>
        </p:spPr>
      </p:pic>
      <p:sp>
        <p:nvSpPr>
          <p:cNvPr id="15" name="Right Arrow 14"/>
          <p:cNvSpPr/>
          <p:nvPr/>
        </p:nvSpPr>
        <p:spPr>
          <a:xfrm>
            <a:off x="6928652" y="3723582"/>
            <a:ext cx="1764254" cy="87388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89498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24496"/>
          <a:stretch/>
        </p:blipFill>
        <p:spPr>
          <a:xfrm>
            <a:off x="0" y="151820"/>
            <a:ext cx="12192000" cy="6706180"/>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How many dimensions?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9215330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2" name="Right Triangle 1"/>
          <p:cNvSpPr/>
          <p:nvPr/>
        </p:nvSpPr>
        <p:spPr>
          <a:xfrm>
            <a:off x="994633" y="3133931"/>
            <a:ext cx="4467828" cy="2419109"/>
          </a:xfrm>
          <a:prstGeom prst="rtTriangl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20861" y="3989542"/>
            <a:ext cx="449162" cy="707886"/>
          </a:xfrm>
          <a:prstGeom prst="rect">
            <a:avLst/>
          </a:prstGeom>
          <a:noFill/>
        </p:spPr>
        <p:txBody>
          <a:bodyPr wrap="none" rtlCol="0">
            <a:spAutoFit/>
          </a:bodyPr>
          <a:lstStyle/>
          <a:p>
            <a:r>
              <a:rPr lang="en-US" sz="4000" i="1" dirty="0" smtClean="0"/>
              <a:t>a</a:t>
            </a:r>
            <a:endParaRPr lang="en-US" sz="4000" i="1" dirty="0"/>
          </a:p>
        </p:txBody>
      </p:sp>
      <p:sp>
        <p:nvSpPr>
          <p:cNvPr id="6" name="TextBox 5"/>
          <p:cNvSpPr txBox="1"/>
          <p:nvPr/>
        </p:nvSpPr>
        <p:spPr>
          <a:xfrm>
            <a:off x="3003966" y="5553040"/>
            <a:ext cx="449162" cy="707886"/>
          </a:xfrm>
          <a:prstGeom prst="rect">
            <a:avLst/>
          </a:prstGeom>
          <a:noFill/>
        </p:spPr>
        <p:txBody>
          <a:bodyPr wrap="none" rtlCol="0">
            <a:spAutoFit/>
          </a:bodyPr>
          <a:lstStyle/>
          <a:p>
            <a:r>
              <a:rPr lang="en-US" sz="4000" i="1" dirty="0" smtClean="0"/>
              <a:t>b</a:t>
            </a:r>
            <a:endParaRPr lang="en-US" sz="4000" i="1" dirty="0"/>
          </a:p>
        </p:txBody>
      </p:sp>
      <p:sp>
        <p:nvSpPr>
          <p:cNvPr id="11" name="TextBox 10"/>
          <p:cNvSpPr txBox="1"/>
          <p:nvPr/>
        </p:nvSpPr>
        <p:spPr>
          <a:xfrm rot="975973">
            <a:off x="3113590" y="3624024"/>
            <a:ext cx="397866" cy="707886"/>
          </a:xfrm>
          <a:prstGeom prst="rect">
            <a:avLst/>
          </a:prstGeom>
          <a:noFill/>
        </p:spPr>
        <p:txBody>
          <a:bodyPr wrap="none" rtlCol="0">
            <a:spAutoFit/>
          </a:bodyPr>
          <a:lstStyle/>
          <a:p>
            <a:r>
              <a:rPr lang="en-US" sz="4000" i="1" dirty="0" smtClean="0"/>
              <a:t>c</a:t>
            </a:r>
            <a:endParaRPr lang="en-US" sz="4000" i="1" dirty="0"/>
          </a:p>
        </p:txBody>
      </p:sp>
      <mc:AlternateContent xmlns:mc="http://schemas.openxmlformats.org/markup-compatibility/2006" xmlns:a14="http://schemas.microsoft.com/office/drawing/2010/main">
        <mc:Choice Requires="a14">
          <p:sp>
            <p:nvSpPr>
              <p:cNvPr id="12" name="TextBox 11"/>
              <p:cNvSpPr txBox="1"/>
              <p:nvPr/>
            </p:nvSpPr>
            <p:spPr>
              <a:xfrm>
                <a:off x="8722808" y="2119488"/>
                <a:ext cx="2664384" cy="553998"/>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sSup>
                        <m:sSupPr>
                          <m:ctrlPr>
                            <a:rPr lang="en-GB" sz="3600" b="0" i="1" smtClean="0">
                              <a:latin typeface="Cambria Math" charset="0"/>
                            </a:rPr>
                          </m:ctrlPr>
                        </m:sSupPr>
                        <m:e>
                          <m:r>
                            <a:rPr lang="en-GB" sz="3600" b="0" i="1" smtClean="0">
                              <a:latin typeface="Cambria Math" charset="0"/>
                            </a:rPr>
                            <m:t>𝑎</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𝑏</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𝑐</m:t>
                          </m:r>
                        </m:e>
                        <m:sup>
                          <m:r>
                            <a:rPr lang="en-GB" sz="3600" b="0" i="1" smtClean="0">
                              <a:latin typeface="Cambria Math" charset="0"/>
                            </a:rPr>
                            <m:t>2</m:t>
                          </m:r>
                        </m:sup>
                      </m:sSup>
                    </m:oMath>
                  </m:oMathPara>
                </a14:m>
                <a:endParaRPr lang="en-US" sz="3600" dirty="0"/>
              </a:p>
            </p:txBody>
          </p:sp>
        </mc:Choice>
        <mc:Fallback xmlns="">
          <p:sp>
            <p:nvSpPr>
              <p:cNvPr id="12" name="TextBox 11"/>
              <p:cNvSpPr txBox="1">
                <a:spLocks noRot="1" noChangeAspect="1" noMove="1" noResize="1" noEditPoints="1" noAdjustHandles="1" noChangeArrowheads="1" noChangeShapeType="1" noTextEdit="1"/>
              </p:cNvSpPr>
              <p:nvPr/>
            </p:nvSpPr>
            <p:spPr>
              <a:xfrm>
                <a:off x="8722808" y="2119488"/>
                <a:ext cx="2664384"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8217863" y="3105100"/>
                <a:ext cx="3169329" cy="670889"/>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r>
                        <a:rPr lang="en-GB" sz="3600" b="0" i="1" smtClean="0">
                          <a:latin typeface="Cambria Math" charset="0"/>
                        </a:rPr>
                        <m:t>𝑐</m:t>
                      </m:r>
                      <m:r>
                        <a:rPr lang="en-GB" sz="3600" b="0" i="1" smtClean="0">
                          <a:latin typeface="Cambria Math" charset="0"/>
                        </a:rPr>
                        <m:t>=</m:t>
                      </m:r>
                      <m:rad>
                        <m:radPr>
                          <m:degHide m:val="on"/>
                          <m:ctrlPr>
                            <a:rPr lang="en-GB" sz="3600" b="0" i="1" smtClean="0">
                              <a:latin typeface="Cambria Math" charset="0"/>
                            </a:rPr>
                          </m:ctrlPr>
                        </m:radPr>
                        <m:deg/>
                        <m:e>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𝑎</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𝑏</m:t>
                              </m:r>
                            </m:e>
                            <m:sup>
                              <m:r>
                                <a:rPr lang="en-GB" sz="3600" b="0" i="1" smtClean="0">
                                  <a:latin typeface="Cambria Math" charset="0"/>
                                </a:rPr>
                                <m:t>2</m:t>
                              </m:r>
                            </m:sup>
                          </m:sSup>
                          <m:r>
                            <a:rPr lang="en-GB" sz="3600" b="0" i="1" smtClean="0">
                              <a:latin typeface="Cambria Math" charset="0"/>
                            </a:rPr>
                            <m:t>)</m:t>
                          </m:r>
                        </m:e>
                      </m:rad>
                    </m:oMath>
                  </m:oMathPara>
                </a14:m>
                <a:endParaRPr lang="en-US" sz="3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8217863" y="3105100"/>
                <a:ext cx="3169329" cy="670889"/>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85708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722808" y="2119488"/>
                <a:ext cx="2664384" cy="553998"/>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sSup>
                        <m:sSupPr>
                          <m:ctrlPr>
                            <a:rPr lang="en-GB" sz="3600" b="0" i="1" smtClean="0">
                              <a:latin typeface="Cambria Math" charset="0"/>
                            </a:rPr>
                          </m:ctrlPr>
                        </m:sSupPr>
                        <m:e>
                          <m:r>
                            <a:rPr lang="en-GB" sz="3600" b="0" i="1" smtClean="0">
                              <a:latin typeface="Cambria Math" charset="0"/>
                            </a:rPr>
                            <m:t>𝑎</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𝑏</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𝑐</m:t>
                          </m:r>
                        </m:e>
                        <m:sup>
                          <m:r>
                            <a:rPr lang="en-GB" sz="3600" b="0" i="1" smtClean="0">
                              <a:latin typeface="Cambria Math" charset="0"/>
                            </a:rPr>
                            <m:t>2</m:t>
                          </m:r>
                        </m:sup>
                      </m:sSup>
                    </m:oMath>
                  </m:oMathPara>
                </a14:m>
                <a:endParaRPr lang="en-US" sz="3600" dirty="0"/>
              </a:p>
            </p:txBody>
          </p:sp>
        </mc:Choice>
        <mc:Fallback xmlns="">
          <p:sp>
            <p:nvSpPr>
              <p:cNvPr id="9" name="TextBox 8"/>
              <p:cNvSpPr txBox="1">
                <a:spLocks noRot="1" noChangeAspect="1" noMove="1" noResize="1" noEditPoints="1" noAdjustHandles="1" noChangeArrowheads="1" noChangeShapeType="1" noTextEdit="1"/>
              </p:cNvSpPr>
              <p:nvPr/>
            </p:nvSpPr>
            <p:spPr>
              <a:xfrm>
                <a:off x="8722808" y="2119488"/>
                <a:ext cx="2664384"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217863" y="3105100"/>
                <a:ext cx="3169329" cy="670889"/>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r>
                        <a:rPr lang="en-GB" sz="3600" b="0" i="1" smtClean="0">
                          <a:latin typeface="Cambria Math" charset="0"/>
                        </a:rPr>
                        <m:t>𝑐</m:t>
                      </m:r>
                      <m:r>
                        <a:rPr lang="en-GB" sz="3600" b="0" i="1" smtClean="0">
                          <a:latin typeface="Cambria Math" charset="0"/>
                        </a:rPr>
                        <m:t>=</m:t>
                      </m:r>
                      <m:rad>
                        <m:radPr>
                          <m:degHide m:val="on"/>
                          <m:ctrlPr>
                            <a:rPr lang="en-GB" sz="3600" b="0" i="1" smtClean="0">
                              <a:latin typeface="Cambria Math" charset="0"/>
                            </a:rPr>
                          </m:ctrlPr>
                        </m:radPr>
                        <m:deg/>
                        <m:e>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𝑎</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𝑏</m:t>
                              </m:r>
                            </m:e>
                            <m:sup>
                              <m:r>
                                <a:rPr lang="en-GB" sz="3600" b="0" i="1" smtClean="0">
                                  <a:latin typeface="Cambria Math" charset="0"/>
                                </a:rPr>
                                <m:t>2</m:t>
                              </m:r>
                            </m:sup>
                          </m:sSup>
                          <m:r>
                            <a:rPr lang="en-GB" sz="3600" b="0" i="1" smtClean="0">
                              <a:latin typeface="Cambria Math" charset="0"/>
                            </a:rPr>
                            <m:t>)</m:t>
                          </m:r>
                        </m:e>
                      </m:rad>
                    </m:oMath>
                  </m:oMathPara>
                </a14:m>
                <a:endParaRPr lang="en-US" sz="3600" dirty="0"/>
              </a:p>
            </p:txBody>
          </p:sp>
        </mc:Choice>
        <mc:Fallback xmlns="">
          <p:sp>
            <p:nvSpPr>
              <p:cNvPr id="10" name="TextBox 9"/>
              <p:cNvSpPr txBox="1">
                <a:spLocks noRot="1" noChangeAspect="1" noMove="1" noResize="1" noEditPoints="1" noAdjustHandles="1" noChangeArrowheads="1" noChangeShapeType="1" noTextEdit="1"/>
              </p:cNvSpPr>
              <p:nvPr/>
            </p:nvSpPr>
            <p:spPr>
              <a:xfrm>
                <a:off x="8217863" y="3105100"/>
                <a:ext cx="3169329" cy="670889"/>
              </a:xfrm>
              <a:prstGeom prst="rect">
                <a:avLst/>
              </a:prstGeom>
              <a:blipFill rotWithShape="0">
                <a:blip r:embed="rId5"/>
                <a:stretch>
                  <a:fillRect/>
                </a:stretch>
              </a:blipFill>
            </p:spPr>
            <p:txBody>
              <a:bodyPr/>
              <a:lstStyle/>
              <a:p>
                <a:r>
                  <a:rPr lang="en-US">
                    <a:noFill/>
                  </a:rPr>
                  <a:t> </a:t>
                </a:r>
              </a:p>
            </p:txBody>
          </p:sp>
        </mc:Fallback>
      </mc:AlternateContent>
      <p:sp>
        <p:nvSpPr>
          <p:cNvPr id="2" name="Right Triangle 1"/>
          <p:cNvSpPr/>
          <p:nvPr/>
        </p:nvSpPr>
        <p:spPr>
          <a:xfrm>
            <a:off x="994633" y="3133931"/>
            <a:ext cx="4467828" cy="2419109"/>
          </a:xfrm>
          <a:prstGeom prst="r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rot="975973">
            <a:off x="3113590" y="3624024"/>
            <a:ext cx="397866" cy="707886"/>
          </a:xfrm>
          <a:prstGeom prst="rect">
            <a:avLst/>
          </a:prstGeom>
          <a:noFill/>
        </p:spPr>
        <p:txBody>
          <a:bodyPr wrap="none" rtlCol="0">
            <a:spAutoFit/>
          </a:bodyPr>
          <a:lstStyle/>
          <a:p>
            <a:r>
              <a:rPr lang="en-US" sz="4000" i="1" dirty="0" smtClean="0"/>
              <a:t>c</a:t>
            </a:r>
            <a:endParaRPr lang="en-US" sz="4000" i="1" dirty="0"/>
          </a:p>
        </p:txBody>
      </p:sp>
      <p:sp>
        <p:nvSpPr>
          <p:cNvPr id="7" name="Oval 6"/>
          <p:cNvSpPr/>
          <p:nvPr/>
        </p:nvSpPr>
        <p:spPr>
          <a:xfrm>
            <a:off x="779040" y="2908625"/>
            <a:ext cx="381965" cy="38196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26961" y="2104799"/>
            <a:ext cx="1111202" cy="707886"/>
          </a:xfrm>
          <a:prstGeom prst="rect">
            <a:avLst/>
          </a:prstGeom>
          <a:noFill/>
        </p:spPr>
        <p:txBody>
          <a:bodyPr wrap="none" rtlCol="0">
            <a:spAutoFit/>
          </a:bodyPr>
          <a:lstStyle/>
          <a:p>
            <a:r>
              <a:rPr lang="en-US" sz="4000" i="1" dirty="0"/>
              <a:t>x</a:t>
            </a:r>
            <a:r>
              <a:rPr lang="en-US" sz="4000" i="1" baseline="-25000" dirty="0" smtClean="0"/>
              <a:t>1</a:t>
            </a:r>
            <a:r>
              <a:rPr lang="en-US" sz="4000" i="1" dirty="0" smtClean="0"/>
              <a:t>,y</a:t>
            </a:r>
            <a:r>
              <a:rPr lang="en-US" sz="4000" i="1" baseline="-25000" dirty="0" smtClean="0"/>
              <a:t>1</a:t>
            </a:r>
            <a:endParaRPr lang="en-US" sz="4000" i="1" baseline="-25000" dirty="0"/>
          </a:p>
        </p:txBody>
      </p:sp>
      <p:sp>
        <p:nvSpPr>
          <p:cNvPr id="13" name="TextBox 12"/>
          <p:cNvSpPr txBox="1"/>
          <p:nvPr/>
        </p:nvSpPr>
        <p:spPr>
          <a:xfrm>
            <a:off x="5143016" y="5683305"/>
            <a:ext cx="1111202" cy="707886"/>
          </a:xfrm>
          <a:prstGeom prst="rect">
            <a:avLst/>
          </a:prstGeom>
          <a:noFill/>
        </p:spPr>
        <p:txBody>
          <a:bodyPr wrap="none" rtlCol="0">
            <a:spAutoFit/>
          </a:bodyPr>
          <a:lstStyle/>
          <a:p>
            <a:r>
              <a:rPr lang="en-US" sz="4000" i="1" dirty="0" smtClean="0"/>
              <a:t>x</a:t>
            </a:r>
            <a:r>
              <a:rPr lang="en-US" sz="4000" i="1" baseline="-25000" dirty="0" smtClean="0"/>
              <a:t>2</a:t>
            </a:r>
            <a:r>
              <a:rPr lang="en-US" sz="4000" i="1" dirty="0" smtClean="0"/>
              <a:t>,y</a:t>
            </a:r>
            <a:r>
              <a:rPr lang="en-US" sz="4000" i="1" baseline="-25000" dirty="0" smtClean="0"/>
              <a:t>2</a:t>
            </a:r>
            <a:endParaRPr lang="en-US" sz="4000" i="1" baseline="-25000" dirty="0"/>
          </a:p>
        </p:txBody>
      </p:sp>
      <p:sp>
        <p:nvSpPr>
          <p:cNvPr id="14" name="Oval 13"/>
          <p:cNvSpPr/>
          <p:nvPr/>
        </p:nvSpPr>
        <p:spPr>
          <a:xfrm>
            <a:off x="5305077" y="5345610"/>
            <a:ext cx="381965" cy="38196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5277507" y="4220619"/>
                <a:ext cx="6109685" cy="670889"/>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r>
                        <a:rPr lang="en-GB" sz="3600" b="0" i="1" smtClean="0">
                          <a:latin typeface="Cambria Math" charset="0"/>
                        </a:rPr>
                        <m:t>𝑐</m:t>
                      </m:r>
                      <m:r>
                        <a:rPr lang="en-GB" sz="3600" b="0" i="1" smtClean="0">
                          <a:latin typeface="Cambria Math" charset="0"/>
                        </a:rPr>
                        <m:t>=</m:t>
                      </m:r>
                      <m:rad>
                        <m:radPr>
                          <m:degHide m:val="on"/>
                          <m:ctrlPr>
                            <a:rPr lang="en-GB" sz="3600" b="0" i="1" smtClean="0">
                              <a:latin typeface="Cambria Math" charset="0"/>
                            </a:rPr>
                          </m:ctrlPr>
                        </m:radPr>
                        <m:deg/>
                        <m:e>
                          <m:sSup>
                            <m:sSupPr>
                              <m:ctrlPr>
                                <a:rPr lang="en-GB" sz="3600" b="0" i="1" smtClean="0">
                                  <a:latin typeface="Cambria Math" charset="0"/>
                                </a:rPr>
                              </m:ctrlPr>
                            </m:sSupPr>
                            <m:e>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𝑥</m:t>
                                  </m:r>
                                </m:e>
                                <m:sub>
                                  <m:r>
                                    <a:rPr lang="en-GB" sz="3600" b="0" i="1" smtClean="0">
                                      <a:latin typeface="Cambria Math" charset="0"/>
                                    </a:rPr>
                                    <m:t>1</m:t>
                                  </m:r>
                                </m:sub>
                              </m:sSub>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𝑥</m:t>
                                  </m:r>
                                </m:e>
                                <m:sub>
                                  <m:r>
                                    <a:rPr lang="en-GB" sz="3600" b="0" i="1" smtClean="0">
                                      <a:latin typeface="Cambria Math" charset="0"/>
                                    </a:rPr>
                                    <m:t>2</m:t>
                                  </m:r>
                                </m:sub>
                              </m:sSub>
                              <m:r>
                                <a:rPr lang="en-GB" sz="3600" b="0" i="1" smtClean="0">
                                  <a:latin typeface="Cambria Math" charset="0"/>
                                </a:rPr>
                                <m:t>)</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𝑦</m:t>
                                  </m:r>
                                </m:e>
                                <m:sub>
                                  <m:r>
                                    <a:rPr lang="en-GB" sz="3600" b="0" i="1" smtClean="0">
                                      <a:latin typeface="Cambria Math" charset="0"/>
                                    </a:rPr>
                                    <m:t>1</m:t>
                                  </m:r>
                                </m:sub>
                              </m:sSub>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𝑦</m:t>
                                  </m:r>
                                </m:e>
                                <m:sub>
                                  <m:r>
                                    <a:rPr lang="en-GB" sz="3600" b="0" i="1" smtClean="0">
                                      <a:latin typeface="Cambria Math" charset="0"/>
                                    </a:rPr>
                                    <m:t>2</m:t>
                                  </m:r>
                                </m:sub>
                              </m:sSub>
                              <m:r>
                                <a:rPr lang="en-GB" sz="3600" b="0" i="1" smtClean="0">
                                  <a:latin typeface="Cambria Math" charset="0"/>
                                </a:rPr>
                                <m:t>)</m:t>
                              </m:r>
                            </m:e>
                            <m:sup>
                              <m:r>
                                <a:rPr lang="en-GB" sz="3600" b="0" i="1" smtClean="0">
                                  <a:latin typeface="Cambria Math" charset="0"/>
                                </a:rPr>
                                <m:t>2</m:t>
                              </m:r>
                            </m:sup>
                          </m:sSup>
                          <m:r>
                            <a:rPr lang="en-GB" sz="3600" b="0" i="1" smtClean="0">
                              <a:latin typeface="Cambria Math" charset="0"/>
                            </a:rPr>
                            <m:t>)</m:t>
                          </m:r>
                        </m:e>
                      </m:rad>
                    </m:oMath>
                  </m:oMathPara>
                </a14:m>
                <a:endParaRPr lang="en-US" sz="3600" dirty="0"/>
              </a:p>
            </p:txBody>
          </p:sp>
        </mc:Choice>
        <mc:Fallback xmlns="">
          <p:sp>
            <p:nvSpPr>
              <p:cNvPr id="15" name="TextBox 14"/>
              <p:cNvSpPr txBox="1">
                <a:spLocks noRot="1" noChangeAspect="1" noMove="1" noResize="1" noEditPoints="1" noAdjustHandles="1" noChangeArrowheads="1" noChangeShapeType="1" noTextEdit="1"/>
              </p:cNvSpPr>
              <p:nvPr/>
            </p:nvSpPr>
            <p:spPr>
              <a:xfrm>
                <a:off x="5277507" y="4220619"/>
                <a:ext cx="6109685" cy="670889"/>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223422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riangle 7"/>
          <p:cNvSpPr/>
          <p:nvPr/>
        </p:nvSpPr>
        <p:spPr>
          <a:xfrm rot="12399640">
            <a:off x="764511" y="4521702"/>
            <a:ext cx="4977781" cy="939347"/>
          </a:xfrm>
          <a:prstGeom prst="triangle">
            <a:avLst>
              <a:gd name="adj" fmla="val 90684"/>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11" name="TextBox 10"/>
          <p:cNvSpPr txBox="1"/>
          <p:nvPr/>
        </p:nvSpPr>
        <p:spPr>
          <a:xfrm rot="975973">
            <a:off x="3358139" y="3900472"/>
            <a:ext cx="397866" cy="707886"/>
          </a:xfrm>
          <a:prstGeom prst="rect">
            <a:avLst/>
          </a:prstGeom>
          <a:noFill/>
        </p:spPr>
        <p:txBody>
          <a:bodyPr wrap="none" rtlCol="0">
            <a:spAutoFit/>
          </a:bodyPr>
          <a:lstStyle/>
          <a:p>
            <a:r>
              <a:rPr lang="en-US" sz="4000" i="1" dirty="0" smtClean="0"/>
              <a:t>c</a:t>
            </a:r>
            <a:endParaRPr lang="en-US" sz="4000" i="1" dirty="0"/>
          </a:p>
        </p:txBody>
      </p:sp>
      <p:sp>
        <p:nvSpPr>
          <p:cNvPr id="7" name="Oval 6"/>
          <p:cNvSpPr/>
          <p:nvPr/>
        </p:nvSpPr>
        <p:spPr>
          <a:xfrm>
            <a:off x="1023589" y="3185073"/>
            <a:ext cx="381965" cy="38196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50514" y="2413146"/>
            <a:ext cx="1614545" cy="707886"/>
          </a:xfrm>
          <a:prstGeom prst="rect">
            <a:avLst/>
          </a:prstGeom>
          <a:noFill/>
        </p:spPr>
        <p:txBody>
          <a:bodyPr wrap="none" rtlCol="0">
            <a:spAutoFit/>
          </a:bodyPr>
          <a:lstStyle/>
          <a:p>
            <a:r>
              <a:rPr lang="en-US" sz="4000" i="1" dirty="0" smtClean="0"/>
              <a:t>x</a:t>
            </a:r>
            <a:r>
              <a:rPr lang="en-US" sz="4000" i="1" baseline="-25000" dirty="0" smtClean="0"/>
              <a:t>1</a:t>
            </a:r>
            <a:r>
              <a:rPr lang="en-US" sz="4000" i="1" dirty="0" smtClean="0"/>
              <a:t>,y</a:t>
            </a:r>
            <a:r>
              <a:rPr lang="en-US" sz="4000" i="1" baseline="-25000" dirty="0" smtClean="0"/>
              <a:t>1</a:t>
            </a:r>
            <a:r>
              <a:rPr lang="en-US" sz="4000" i="1" dirty="0" smtClean="0"/>
              <a:t>,z</a:t>
            </a:r>
            <a:r>
              <a:rPr lang="en-US" sz="4000" i="1" baseline="-25000" dirty="0" smtClean="0"/>
              <a:t>1</a:t>
            </a:r>
            <a:endParaRPr lang="en-US" sz="4000" i="1" baseline="-25000" dirty="0"/>
          </a:p>
        </p:txBody>
      </p:sp>
      <p:sp>
        <p:nvSpPr>
          <p:cNvPr id="13" name="TextBox 12"/>
          <p:cNvSpPr txBox="1"/>
          <p:nvPr/>
        </p:nvSpPr>
        <p:spPr>
          <a:xfrm>
            <a:off x="4930358" y="5789629"/>
            <a:ext cx="1614545" cy="707886"/>
          </a:xfrm>
          <a:prstGeom prst="rect">
            <a:avLst/>
          </a:prstGeom>
          <a:noFill/>
        </p:spPr>
        <p:txBody>
          <a:bodyPr wrap="none" rtlCol="0">
            <a:spAutoFit/>
          </a:bodyPr>
          <a:lstStyle/>
          <a:p>
            <a:r>
              <a:rPr lang="en-US" sz="4000" i="1" smtClean="0"/>
              <a:t>x</a:t>
            </a:r>
            <a:r>
              <a:rPr lang="en-US" sz="4000" i="1" baseline="-25000" smtClean="0"/>
              <a:t>2</a:t>
            </a:r>
            <a:r>
              <a:rPr lang="en-US" sz="4000" i="1" smtClean="0"/>
              <a:t>,y</a:t>
            </a:r>
            <a:r>
              <a:rPr lang="en-US" sz="4000" i="1" baseline="-25000" smtClean="0"/>
              <a:t>2</a:t>
            </a:r>
            <a:r>
              <a:rPr lang="en-US" sz="4000" i="1" smtClean="0"/>
              <a:t>,z</a:t>
            </a:r>
            <a:r>
              <a:rPr lang="en-US" sz="4000" i="1" baseline="-25000" smtClean="0"/>
              <a:t>2</a:t>
            </a:r>
            <a:endParaRPr lang="en-US" sz="4000" i="1" baseline="-25000" dirty="0"/>
          </a:p>
        </p:txBody>
      </p:sp>
      <p:sp>
        <p:nvSpPr>
          <p:cNvPr id="14" name="Oval 13"/>
          <p:cNvSpPr/>
          <p:nvPr/>
        </p:nvSpPr>
        <p:spPr>
          <a:xfrm>
            <a:off x="5549626" y="5526364"/>
            <a:ext cx="381965" cy="38196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3142164" y="1798683"/>
                <a:ext cx="8445452" cy="670889"/>
              </a:xfrm>
              <a:prstGeom prst="rect">
                <a:avLst/>
              </a:prstGeom>
              <a:noFill/>
            </p:spPr>
            <p:txBody>
              <a:bodyPr wrap="none" lIns="0" tIns="0" rIns="0" bIns="0" rtlCol="0">
                <a:spAutoFit/>
              </a:bodyPr>
              <a:lstStyle/>
              <a:p>
                <a:pPr algn="r"/>
                <a14:m>
                  <m:oMathPara xmlns:m="http://schemas.openxmlformats.org/officeDocument/2006/math">
                    <m:oMathParaPr>
                      <m:jc m:val="centerGroup"/>
                    </m:oMathParaPr>
                    <m:oMath xmlns:m="http://schemas.openxmlformats.org/officeDocument/2006/math">
                      <m:r>
                        <a:rPr lang="en-GB" sz="3600" b="0" i="1" smtClean="0">
                          <a:latin typeface="Cambria Math" charset="0"/>
                        </a:rPr>
                        <m:t>𝑐</m:t>
                      </m:r>
                      <m:r>
                        <a:rPr lang="en-GB" sz="3600" b="0" i="1" smtClean="0">
                          <a:latin typeface="Cambria Math" charset="0"/>
                        </a:rPr>
                        <m:t>=</m:t>
                      </m:r>
                      <m:rad>
                        <m:radPr>
                          <m:degHide m:val="on"/>
                          <m:ctrlPr>
                            <a:rPr lang="en-GB" sz="3600" b="0" i="1" smtClean="0">
                              <a:latin typeface="Cambria Math" charset="0"/>
                            </a:rPr>
                          </m:ctrlPr>
                        </m:radPr>
                        <m:deg/>
                        <m:e>
                          <m:sSup>
                            <m:sSupPr>
                              <m:ctrlPr>
                                <a:rPr lang="en-GB" sz="3600" b="0" i="1" smtClean="0">
                                  <a:latin typeface="Cambria Math" charset="0"/>
                                </a:rPr>
                              </m:ctrlPr>
                            </m:sSupPr>
                            <m:e>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𝑥</m:t>
                                  </m:r>
                                </m:e>
                                <m:sub>
                                  <m:r>
                                    <a:rPr lang="en-GB" sz="3600" b="0" i="1" smtClean="0">
                                      <a:latin typeface="Cambria Math" charset="0"/>
                                    </a:rPr>
                                    <m:t>1</m:t>
                                  </m:r>
                                </m:sub>
                              </m:sSub>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𝑥</m:t>
                                  </m:r>
                                </m:e>
                                <m:sub>
                                  <m:r>
                                    <a:rPr lang="en-GB" sz="3600" b="0" i="1" smtClean="0">
                                      <a:latin typeface="Cambria Math" charset="0"/>
                                    </a:rPr>
                                    <m:t>2</m:t>
                                  </m:r>
                                </m:sub>
                              </m:sSub>
                              <m:r>
                                <a:rPr lang="en-GB" sz="3600" b="0" i="1" smtClean="0">
                                  <a:latin typeface="Cambria Math" charset="0"/>
                                </a:rPr>
                                <m:t>)</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𝑦</m:t>
                                  </m:r>
                                </m:e>
                                <m:sub>
                                  <m:r>
                                    <a:rPr lang="en-GB" sz="3600" b="0" i="1" smtClean="0">
                                      <a:latin typeface="Cambria Math" charset="0"/>
                                    </a:rPr>
                                    <m:t>1</m:t>
                                  </m:r>
                                </m:sub>
                              </m:sSub>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𝑦</m:t>
                                  </m:r>
                                </m:e>
                                <m:sub>
                                  <m:r>
                                    <a:rPr lang="en-GB" sz="3600" b="0" i="1" smtClean="0">
                                      <a:latin typeface="Cambria Math" charset="0"/>
                                    </a:rPr>
                                    <m:t>2</m:t>
                                  </m:r>
                                </m:sub>
                              </m:sSub>
                              <m:r>
                                <a:rPr lang="en-GB" sz="3600" b="0" i="1" smtClean="0">
                                  <a:latin typeface="Cambria Math" charset="0"/>
                                </a:rPr>
                                <m:t>)</m:t>
                              </m:r>
                            </m:e>
                            <m:sup>
                              <m:r>
                                <a:rPr lang="en-GB" sz="3600" b="0" i="1" smtClean="0">
                                  <a:latin typeface="Cambria Math" charset="0"/>
                                </a:rPr>
                                <m:t>2</m:t>
                              </m:r>
                            </m:sup>
                          </m:sSup>
                          <m:r>
                            <a:rPr lang="en-GB" sz="3600" i="1">
                              <a:latin typeface="Cambria Math" charset="0"/>
                            </a:rPr>
                            <m:t>+</m:t>
                          </m:r>
                          <m:sSup>
                            <m:sSupPr>
                              <m:ctrlPr>
                                <a:rPr lang="en-GB" sz="3600" i="1">
                                  <a:latin typeface="Cambria Math" charset="0"/>
                                </a:rPr>
                              </m:ctrlPr>
                            </m:sSupPr>
                            <m:e>
                              <m:r>
                                <a:rPr lang="en-GB" sz="3600" i="1">
                                  <a:latin typeface="Cambria Math" charset="0"/>
                                </a:rPr>
                                <m:t>(</m:t>
                              </m:r>
                              <m:sSub>
                                <m:sSubPr>
                                  <m:ctrlPr>
                                    <a:rPr lang="en-US" sz="3600" i="1">
                                      <a:latin typeface="Cambria Math" charset="0"/>
                                    </a:rPr>
                                  </m:ctrlPr>
                                </m:sSubPr>
                                <m:e>
                                  <m:r>
                                    <a:rPr lang="en-GB" sz="3600" b="0" i="1" smtClean="0">
                                      <a:latin typeface="Cambria Math" charset="0"/>
                                    </a:rPr>
                                    <m:t>𝑧</m:t>
                                  </m:r>
                                </m:e>
                                <m:sub>
                                  <m:r>
                                    <a:rPr lang="en-GB" sz="3600" i="1">
                                      <a:latin typeface="Cambria Math" charset="0"/>
                                    </a:rPr>
                                    <m:t>1</m:t>
                                  </m:r>
                                </m:sub>
                              </m:sSub>
                              <m:r>
                                <a:rPr lang="en-GB" sz="3600" i="1">
                                  <a:latin typeface="Cambria Math" charset="0"/>
                                </a:rPr>
                                <m:t>−</m:t>
                              </m:r>
                              <m:sSub>
                                <m:sSubPr>
                                  <m:ctrlPr>
                                    <a:rPr lang="en-US" sz="3600" i="1" smtClean="0">
                                      <a:latin typeface="Cambria Math" charset="0"/>
                                    </a:rPr>
                                  </m:ctrlPr>
                                </m:sSubPr>
                                <m:e>
                                  <m:r>
                                    <a:rPr lang="en-GB" sz="3600" b="0" i="1" smtClean="0">
                                      <a:latin typeface="Cambria Math" charset="0"/>
                                    </a:rPr>
                                    <m:t>𝑧</m:t>
                                  </m:r>
                                </m:e>
                                <m:sub>
                                  <m:r>
                                    <a:rPr lang="en-GB" sz="3600" i="1">
                                      <a:latin typeface="Cambria Math" charset="0"/>
                                    </a:rPr>
                                    <m:t>2</m:t>
                                  </m:r>
                                </m:sub>
                              </m:sSub>
                              <m:r>
                                <a:rPr lang="en-GB" sz="3600" i="1">
                                  <a:latin typeface="Cambria Math" charset="0"/>
                                </a:rPr>
                                <m:t>)</m:t>
                              </m:r>
                            </m:e>
                            <m:sup>
                              <m:r>
                                <a:rPr lang="en-GB" sz="3600" i="1">
                                  <a:latin typeface="Cambria Math" charset="0"/>
                                </a:rPr>
                                <m:t>2</m:t>
                              </m:r>
                            </m:sup>
                          </m:sSup>
                          <m:r>
                            <a:rPr lang="en-GB" sz="3600" b="0" i="1" smtClean="0">
                              <a:latin typeface="Cambria Math" charset="0"/>
                            </a:rPr>
                            <m:t>)</m:t>
                          </m:r>
                        </m:e>
                      </m:rad>
                    </m:oMath>
                  </m:oMathPara>
                </a14:m>
                <a:endParaRPr lang="en-US" sz="3600" dirty="0"/>
              </a:p>
            </p:txBody>
          </p:sp>
        </mc:Choice>
        <mc:Fallback xmlns="">
          <p:sp>
            <p:nvSpPr>
              <p:cNvPr id="15" name="TextBox 14"/>
              <p:cNvSpPr txBox="1">
                <a:spLocks noRot="1" noChangeAspect="1" noMove="1" noResize="1" noEditPoints="1" noAdjustHandles="1" noChangeArrowheads="1" noChangeShapeType="1" noTextEdit="1"/>
              </p:cNvSpPr>
              <p:nvPr/>
            </p:nvSpPr>
            <p:spPr>
              <a:xfrm>
                <a:off x="3142164" y="1798683"/>
                <a:ext cx="8445452" cy="67088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38507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13002" y="2975702"/>
            <a:ext cx="8066632" cy="2123658"/>
          </a:xfrm>
          <a:prstGeom prst="rect">
            <a:avLst/>
          </a:prstGeom>
          <a:noFill/>
        </p:spPr>
        <p:txBody>
          <a:bodyPr wrap="none" rtlCol="0">
            <a:spAutoFit/>
          </a:bodyPr>
          <a:lstStyle/>
          <a:p>
            <a:pPr marL="285750" indent="-285750">
              <a:buFont typeface="Arial" charset="0"/>
              <a:buChar char="•"/>
            </a:pPr>
            <a:r>
              <a:rPr lang="en-US" sz="4400" dirty="0" smtClean="0"/>
              <a:t>The third dimension, and beyond</a:t>
            </a:r>
          </a:p>
          <a:p>
            <a:pPr marL="285750" indent="-285750">
              <a:buFont typeface="Arial" charset="0"/>
              <a:buChar char="•"/>
            </a:pPr>
            <a:r>
              <a:rPr lang="en-US" sz="4400" dirty="0" smtClean="0"/>
              <a:t>Ordination</a:t>
            </a:r>
          </a:p>
          <a:p>
            <a:pPr marL="285750" indent="-285750">
              <a:buFont typeface="Arial" charset="0"/>
              <a:buChar char="•"/>
            </a:pPr>
            <a:r>
              <a:rPr lang="en-US" sz="4400" dirty="0" smtClean="0"/>
              <a:t>Spherical data</a:t>
            </a:r>
          </a:p>
        </p:txBody>
      </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Today</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18625010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mc:AlternateContent xmlns:mc="http://schemas.openxmlformats.org/markup-compatibility/2006" xmlns:a14="http://schemas.microsoft.com/office/drawing/2010/main">
        <mc:Choice Requires="a14">
          <p:sp>
            <p:nvSpPr>
              <p:cNvPr id="15" name="TextBox 14"/>
              <p:cNvSpPr txBox="1"/>
              <p:nvPr/>
            </p:nvSpPr>
            <p:spPr>
              <a:xfrm>
                <a:off x="639603" y="3978360"/>
                <a:ext cx="10912795" cy="670889"/>
              </a:xfrm>
              <a:prstGeom prst="rect">
                <a:avLst/>
              </a:prstGeom>
              <a:noFill/>
            </p:spPr>
            <p:txBody>
              <a:bodyPr wrap="none" lIns="0" tIns="0" rIns="0" bIns="0" rtlCol="0">
                <a:spAutoFit/>
              </a:bodyPr>
              <a:lstStyle/>
              <a:p>
                <a:pPr algn="r"/>
                <a14:m>
                  <m:oMathPara xmlns:m="http://schemas.openxmlformats.org/officeDocument/2006/math">
                    <m:oMathParaPr>
                      <m:jc m:val="center"/>
                    </m:oMathParaPr>
                    <m:oMath xmlns:m="http://schemas.openxmlformats.org/officeDocument/2006/math">
                      <m:r>
                        <a:rPr lang="en-GB" sz="3600" b="0" i="1" smtClean="0">
                          <a:latin typeface="Cambria Math" charset="0"/>
                        </a:rPr>
                        <m:t>𝑐</m:t>
                      </m:r>
                      <m:r>
                        <a:rPr lang="en-GB" sz="3600" b="0" i="1" smtClean="0">
                          <a:latin typeface="Cambria Math" charset="0"/>
                        </a:rPr>
                        <m:t>=</m:t>
                      </m:r>
                      <m:rad>
                        <m:radPr>
                          <m:degHide m:val="on"/>
                          <m:ctrlPr>
                            <a:rPr lang="en-GB" sz="3600" b="0" i="1" smtClean="0">
                              <a:latin typeface="Cambria Math" charset="0"/>
                            </a:rPr>
                          </m:ctrlPr>
                        </m:radPr>
                        <m:deg/>
                        <m:e>
                          <m:sSup>
                            <m:sSupPr>
                              <m:ctrlPr>
                                <a:rPr lang="en-GB" sz="3600" b="0" i="1" smtClean="0">
                                  <a:latin typeface="Cambria Math" charset="0"/>
                                </a:rPr>
                              </m:ctrlPr>
                            </m:sSupPr>
                            <m:e>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𝑥</m:t>
                                  </m:r>
                                </m:e>
                                <m:sub>
                                  <m:r>
                                    <a:rPr lang="en-GB" sz="3600" b="0" i="1" smtClean="0">
                                      <a:latin typeface="Cambria Math" charset="0"/>
                                    </a:rPr>
                                    <m:t>1</m:t>
                                  </m:r>
                                </m:sub>
                              </m:sSub>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𝑥</m:t>
                                  </m:r>
                                </m:e>
                                <m:sub>
                                  <m:r>
                                    <a:rPr lang="en-GB" sz="3600" b="0" i="1" smtClean="0">
                                      <a:latin typeface="Cambria Math" charset="0"/>
                                    </a:rPr>
                                    <m:t>2</m:t>
                                  </m:r>
                                </m:sub>
                              </m:sSub>
                              <m:r>
                                <a:rPr lang="en-GB" sz="3600" b="0" i="1" smtClean="0">
                                  <a:latin typeface="Cambria Math" charset="0"/>
                                </a:rPr>
                                <m:t>)</m:t>
                              </m:r>
                            </m:e>
                            <m:sup>
                              <m:r>
                                <a:rPr lang="en-GB" sz="3600" b="0" i="1" smtClean="0">
                                  <a:latin typeface="Cambria Math" charset="0"/>
                                </a:rPr>
                                <m:t>2</m:t>
                              </m:r>
                            </m:sup>
                          </m:sSup>
                          <m:r>
                            <a:rPr lang="en-GB" sz="3600" b="0" i="1" smtClean="0">
                              <a:latin typeface="Cambria Math" charset="0"/>
                            </a:rPr>
                            <m:t>+</m:t>
                          </m:r>
                          <m:sSup>
                            <m:sSupPr>
                              <m:ctrlPr>
                                <a:rPr lang="en-GB" sz="3600" b="0" i="1" smtClean="0">
                                  <a:latin typeface="Cambria Math" charset="0"/>
                                </a:rPr>
                              </m:ctrlPr>
                            </m:sSupPr>
                            <m:e>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𝑦</m:t>
                                  </m:r>
                                </m:e>
                                <m:sub>
                                  <m:r>
                                    <a:rPr lang="en-GB" sz="3600" b="0" i="1" smtClean="0">
                                      <a:latin typeface="Cambria Math" charset="0"/>
                                    </a:rPr>
                                    <m:t>1</m:t>
                                  </m:r>
                                </m:sub>
                              </m:sSub>
                              <m:r>
                                <a:rPr lang="en-GB" sz="3600" b="0" i="1" smtClean="0">
                                  <a:latin typeface="Cambria Math" charset="0"/>
                                </a:rPr>
                                <m:t>−</m:t>
                              </m:r>
                              <m:sSub>
                                <m:sSubPr>
                                  <m:ctrlPr>
                                    <a:rPr lang="en-US" sz="3600" i="1">
                                      <a:latin typeface="Cambria Math" charset="0"/>
                                    </a:rPr>
                                  </m:ctrlPr>
                                </m:sSubPr>
                                <m:e>
                                  <m:r>
                                    <a:rPr lang="en-GB" sz="3600" b="0" i="1" smtClean="0">
                                      <a:latin typeface="Cambria Math" charset="0"/>
                                    </a:rPr>
                                    <m:t>𝑦</m:t>
                                  </m:r>
                                </m:e>
                                <m:sub>
                                  <m:r>
                                    <a:rPr lang="en-GB" sz="3600" b="0" i="1" smtClean="0">
                                      <a:latin typeface="Cambria Math" charset="0"/>
                                    </a:rPr>
                                    <m:t>2</m:t>
                                  </m:r>
                                </m:sub>
                              </m:sSub>
                              <m:r>
                                <a:rPr lang="en-GB" sz="3600" b="0" i="1" smtClean="0">
                                  <a:latin typeface="Cambria Math" charset="0"/>
                                </a:rPr>
                                <m:t>)</m:t>
                              </m:r>
                            </m:e>
                            <m:sup>
                              <m:r>
                                <a:rPr lang="en-GB" sz="3600" b="0" i="1" smtClean="0">
                                  <a:latin typeface="Cambria Math" charset="0"/>
                                </a:rPr>
                                <m:t>2</m:t>
                              </m:r>
                            </m:sup>
                          </m:sSup>
                          <m:r>
                            <a:rPr lang="en-GB" sz="3600" i="1">
                              <a:latin typeface="Cambria Math" charset="0"/>
                            </a:rPr>
                            <m:t>+</m:t>
                          </m:r>
                          <m:sSup>
                            <m:sSupPr>
                              <m:ctrlPr>
                                <a:rPr lang="en-GB" sz="3600" i="1">
                                  <a:latin typeface="Cambria Math" charset="0"/>
                                </a:rPr>
                              </m:ctrlPr>
                            </m:sSupPr>
                            <m:e>
                              <m:r>
                                <a:rPr lang="en-GB" sz="3600" i="1">
                                  <a:latin typeface="Cambria Math" charset="0"/>
                                </a:rPr>
                                <m:t>(</m:t>
                              </m:r>
                              <m:sSub>
                                <m:sSubPr>
                                  <m:ctrlPr>
                                    <a:rPr lang="en-US" sz="3600" i="1">
                                      <a:latin typeface="Cambria Math" charset="0"/>
                                    </a:rPr>
                                  </m:ctrlPr>
                                </m:sSubPr>
                                <m:e>
                                  <m:r>
                                    <a:rPr lang="en-GB" sz="3600" b="0" i="1" smtClean="0">
                                      <a:latin typeface="Cambria Math" charset="0"/>
                                    </a:rPr>
                                    <m:t>𝑧</m:t>
                                  </m:r>
                                </m:e>
                                <m:sub>
                                  <m:r>
                                    <a:rPr lang="en-GB" sz="3600" i="1">
                                      <a:latin typeface="Cambria Math" charset="0"/>
                                    </a:rPr>
                                    <m:t>1</m:t>
                                  </m:r>
                                </m:sub>
                              </m:sSub>
                              <m:r>
                                <a:rPr lang="en-GB" sz="3600" i="1">
                                  <a:latin typeface="Cambria Math" charset="0"/>
                                </a:rPr>
                                <m:t>−</m:t>
                              </m:r>
                              <m:sSub>
                                <m:sSubPr>
                                  <m:ctrlPr>
                                    <a:rPr lang="en-US" sz="3600" i="1" smtClean="0">
                                      <a:latin typeface="Cambria Math" charset="0"/>
                                    </a:rPr>
                                  </m:ctrlPr>
                                </m:sSubPr>
                                <m:e>
                                  <m:r>
                                    <a:rPr lang="en-GB" sz="3600" b="0" i="1" smtClean="0">
                                      <a:latin typeface="Cambria Math" charset="0"/>
                                    </a:rPr>
                                    <m:t>𝑧</m:t>
                                  </m:r>
                                </m:e>
                                <m:sub>
                                  <m:r>
                                    <a:rPr lang="en-GB" sz="3600" i="1">
                                      <a:latin typeface="Cambria Math" charset="0"/>
                                    </a:rPr>
                                    <m:t>2</m:t>
                                  </m:r>
                                </m:sub>
                              </m:sSub>
                              <m:r>
                                <a:rPr lang="en-GB" sz="3600" i="1">
                                  <a:latin typeface="Cambria Math" charset="0"/>
                                </a:rPr>
                                <m:t>)</m:t>
                              </m:r>
                            </m:e>
                            <m:sup>
                              <m:r>
                                <a:rPr lang="en-GB" sz="3600" i="1">
                                  <a:latin typeface="Cambria Math" charset="0"/>
                                </a:rPr>
                                <m:t>2</m:t>
                              </m:r>
                            </m:sup>
                          </m:sSup>
                          <m:r>
                            <a:rPr lang="en-GB" sz="3600" i="1">
                              <a:latin typeface="Cambria Math" charset="0"/>
                            </a:rPr>
                            <m:t>+</m:t>
                          </m:r>
                          <m:sSup>
                            <m:sSupPr>
                              <m:ctrlPr>
                                <a:rPr lang="en-GB" sz="3600" i="1">
                                  <a:latin typeface="Cambria Math" charset="0"/>
                                </a:rPr>
                              </m:ctrlPr>
                            </m:sSupPr>
                            <m:e>
                              <m:r>
                                <a:rPr lang="en-GB" sz="3600" i="1">
                                  <a:latin typeface="Cambria Math" charset="0"/>
                                </a:rPr>
                                <m:t>(</m:t>
                              </m:r>
                              <m:sSub>
                                <m:sSubPr>
                                  <m:ctrlPr>
                                    <a:rPr lang="en-US" sz="3600" i="1">
                                      <a:latin typeface="Cambria Math" charset="0"/>
                                    </a:rPr>
                                  </m:ctrlPr>
                                </m:sSubPr>
                                <m:e>
                                  <m:r>
                                    <a:rPr lang="en-US" sz="3600" i="1" smtClean="0">
                                      <a:latin typeface="Cambria Math" charset="0"/>
                                      <a:ea typeface="Cambria Math" charset="0"/>
                                      <a:cs typeface="Cambria Math" charset="0"/>
                                    </a:rPr>
                                    <m:t>𝛼</m:t>
                                  </m:r>
                                </m:e>
                                <m:sub>
                                  <m:r>
                                    <a:rPr lang="en-GB" sz="3600" i="1">
                                      <a:latin typeface="Cambria Math" charset="0"/>
                                    </a:rPr>
                                    <m:t>1</m:t>
                                  </m:r>
                                </m:sub>
                              </m:sSub>
                              <m:r>
                                <a:rPr lang="en-GB" sz="3600" i="1">
                                  <a:latin typeface="Cambria Math" charset="0"/>
                                </a:rPr>
                                <m:t>−</m:t>
                              </m:r>
                              <m:sSub>
                                <m:sSubPr>
                                  <m:ctrlPr>
                                    <a:rPr lang="en-US" sz="3600" i="1">
                                      <a:latin typeface="Cambria Math" charset="0"/>
                                    </a:rPr>
                                  </m:ctrlPr>
                                </m:sSubPr>
                                <m:e>
                                  <m:r>
                                    <a:rPr lang="en-US" sz="3600" i="1" smtClean="0">
                                      <a:latin typeface="Cambria Math" charset="0"/>
                                      <a:ea typeface="Cambria Math" charset="0"/>
                                      <a:cs typeface="Cambria Math" charset="0"/>
                                    </a:rPr>
                                    <m:t>𝛼</m:t>
                                  </m:r>
                                </m:e>
                                <m:sub>
                                  <m:r>
                                    <a:rPr lang="en-GB" sz="3600" i="1">
                                      <a:latin typeface="Cambria Math" charset="0"/>
                                    </a:rPr>
                                    <m:t>2</m:t>
                                  </m:r>
                                </m:sub>
                              </m:sSub>
                              <m:r>
                                <a:rPr lang="en-GB" sz="3600" i="1">
                                  <a:latin typeface="Cambria Math" charset="0"/>
                                </a:rPr>
                                <m:t>)</m:t>
                              </m:r>
                            </m:e>
                            <m:sup>
                              <m:r>
                                <a:rPr lang="en-GB" sz="3600" i="1">
                                  <a:latin typeface="Cambria Math" charset="0"/>
                                </a:rPr>
                                <m:t>2</m:t>
                              </m:r>
                            </m:sup>
                          </m:sSup>
                          <m:r>
                            <a:rPr lang="en-GB" sz="3600" b="0" i="1" smtClean="0">
                              <a:latin typeface="Cambria Math" charset="0"/>
                            </a:rPr>
                            <m:t>)</m:t>
                          </m:r>
                        </m:e>
                      </m:rad>
                    </m:oMath>
                  </m:oMathPara>
                </a14:m>
                <a:endParaRPr lang="en-US" sz="3600" dirty="0"/>
              </a:p>
            </p:txBody>
          </p:sp>
        </mc:Choice>
        <mc:Fallback xmlns="">
          <p:sp>
            <p:nvSpPr>
              <p:cNvPr id="15" name="TextBox 14"/>
              <p:cNvSpPr txBox="1">
                <a:spLocks noRot="1" noChangeAspect="1" noMove="1" noResize="1" noEditPoints="1" noAdjustHandles="1" noChangeArrowheads="1" noChangeShapeType="1" noTextEdit="1"/>
              </p:cNvSpPr>
              <p:nvPr/>
            </p:nvSpPr>
            <p:spPr>
              <a:xfrm>
                <a:off x="639603" y="3978360"/>
                <a:ext cx="10912795" cy="67088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90957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Triangles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6802" y="1665804"/>
            <a:ext cx="2998396" cy="4779323"/>
          </a:xfrm>
          <a:prstGeom prst="rect">
            <a:avLst/>
          </a:prstGeom>
          <a:ln>
            <a:solidFill>
              <a:schemeClr val="tx1"/>
            </a:solidFill>
          </a:ln>
        </p:spPr>
      </p:pic>
    </p:spTree>
    <p:extLst>
      <p:ext uri="{BB962C8B-B14F-4D97-AF65-F5344CB8AC3E}">
        <p14:creationId xmlns:p14="http://schemas.microsoft.com/office/powerpoint/2010/main" val="2071060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77219" y="1510571"/>
            <a:ext cx="11837562" cy="4803176"/>
            <a:chOff x="177219" y="1412599"/>
            <a:chExt cx="11837562" cy="480317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940" y="1635563"/>
              <a:ext cx="5528841" cy="387098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01859" flipH="1">
              <a:off x="177219" y="1412599"/>
              <a:ext cx="5886241" cy="3877071"/>
            </a:xfrm>
            <a:prstGeom prst="rect">
              <a:avLst/>
            </a:prstGeom>
          </p:spPr>
        </p:pic>
        <p:sp>
          <p:nvSpPr>
            <p:cNvPr id="12" name="TextBox 11"/>
            <p:cNvSpPr txBox="1"/>
            <p:nvPr/>
          </p:nvSpPr>
          <p:spPr>
            <a:xfrm>
              <a:off x="337457" y="5678622"/>
              <a:ext cx="5486400" cy="523220"/>
            </a:xfrm>
            <a:prstGeom prst="rect">
              <a:avLst/>
            </a:prstGeom>
            <a:noFill/>
          </p:spPr>
          <p:txBody>
            <a:bodyPr wrap="square" rtlCol="0">
              <a:spAutoFit/>
            </a:bodyPr>
            <a:lstStyle/>
            <a:p>
              <a:pPr algn="ctr"/>
              <a:r>
                <a:rPr lang="en-US" sz="2800" i="1" dirty="0" smtClean="0"/>
                <a:t>Triceratops </a:t>
              </a:r>
              <a:r>
                <a:rPr lang="en-US" sz="2800" i="1" dirty="0" err="1" smtClean="0"/>
                <a:t>horridus</a:t>
              </a:r>
              <a:endParaRPr lang="en-US" sz="2800" i="1" dirty="0"/>
            </a:p>
          </p:txBody>
        </p:sp>
        <p:sp>
          <p:nvSpPr>
            <p:cNvPr id="14" name="TextBox 13"/>
            <p:cNvSpPr txBox="1"/>
            <p:nvPr/>
          </p:nvSpPr>
          <p:spPr>
            <a:xfrm>
              <a:off x="6531429" y="5692555"/>
              <a:ext cx="5399313" cy="523220"/>
            </a:xfrm>
            <a:prstGeom prst="rect">
              <a:avLst/>
            </a:prstGeom>
            <a:noFill/>
          </p:spPr>
          <p:txBody>
            <a:bodyPr wrap="square" rtlCol="0">
              <a:spAutoFit/>
            </a:bodyPr>
            <a:lstStyle/>
            <a:p>
              <a:pPr algn="ctr"/>
              <a:r>
                <a:rPr lang="en-US" sz="2800" i="1" dirty="0" smtClean="0"/>
                <a:t>Tyrannosaurus rex</a:t>
              </a:r>
              <a:endParaRPr lang="en-US" sz="2800" i="1" dirty="0"/>
            </a:p>
          </p:txBody>
        </p:sp>
      </p:gr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Spot the difference</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15633548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77219" y="1510571"/>
            <a:ext cx="11837562" cy="4803176"/>
            <a:chOff x="177219" y="1412599"/>
            <a:chExt cx="11837562" cy="480317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940" y="1635563"/>
              <a:ext cx="5528841" cy="387098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01859" flipH="1">
              <a:off x="177219" y="1412599"/>
              <a:ext cx="5886241" cy="3877071"/>
            </a:xfrm>
            <a:prstGeom prst="rect">
              <a:avLst/>
            </a:prstGeom>
          </p:spPr>
        </p:pic>
        <p:sp>
          <p:nvSpPr>
            <p:cNvPr id="12" name="TextBox 11"/>
            <p:cNvSpPr txBox="1"/>
            <p:nvPr/>
          </p:nvSpPr>
          <p:spPr>
            <a:xfrm>
              <a:off x="337457" y="5678622"/>
              <a:ext cx="5486400" cy="523220"/>
            </a:xfrm>
            <a:prstGeom prst="rect">
              <a:avLst/>
            </a:prstGeom>
            <a:noFill/>
          </p:spPr>
          <p:txBody>
            <a:bodyPr wrap="square" rtlCol="0">
              <a:spAutoFit/>
            </a:bodyPr>
            <a:lstStyle/>
            <a:p>
              <a:pPr algn="ctr"/>
              <a:r>
                <a:rPr lang="en-US" sz="2800" i="1" dirty="0" smtClean="0"/>
                <a:t>Triceratops </a:t>
              </a:r>
              <a:r>
                <a:rPr lang="en-US" sz="2800" i="1" dirty="0" err="1" smtClean="0"/>
                <a:t>horridus</a:t>
              </a:r>
              <a:endParaRPr lang="en-US" sz="2800" i="1" dirty="0"/>
            </a:p>
          </p:txBody>
        </p:sp>
        <p:sp>
          <p:nvSpPr>
            <p:cNvPr id="14" name="TextBox 13"/>
            <p:cNvSpPr txBox="1"/>
            <p:nvPr/>
          </p:nvSpPr>
          <p:spPr>
            <a:xfrm>
              <a:off x="6531429" y="5692555"/>
              <a:ext cx="5399313" cy="523220"/>
            </a:xfrm>
            <a:prstGeom prst="rect">
              <a:avLst/>
            </a:prstGeom>
            <a:noFill/>
          </p:spPr>
          <p:txBody>
            <a:bodyPr wrap="square" rtlCol="0">
              <a:spAutoFit/>
            </a:bodyPr>
            <a:lstStyle/>
            <a:p>
              <a:pPr algn="ctr"/>
              <a:r>
                <a:rPr lang="en-US" sz="2800" i="1" dirty="0" smtClean="0"/>
                <a:t>Tyrannosaurus rex</a:t>
              </a:r>
              <a:endParaRPr lang="en-US" sz="2800" i="1" dirty="0"/>
            </a:p>
          </p:txBody>
        </p:sp>
      </p:gr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Spot the difference</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3" name="Rectangle 2"/>
          <p:cNvSpPr/>
          <p:nvPr/>
        </p:nvSpPr>
        <p:spPr>
          <a:xfrm>
            <a:off x="0" y="1527586"/>
            <a:ext cx="12059322" cy="504533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32647">
            <a:off x="3007061" y="1303898"/>
            <a:ext cx="6350000" cy="6350000"/>
          </a:xfrm>
          <a:prstGeom prst="rect">
            <a:avLst/>
          </a:prstGeom>
        </p:spPr>
      </p:pic>
      <p:sp>
        <p:nvSpPr>
          <p:cNvPr id="16" name="TextBox 15"/>
          <p:cNvSpPr txBox="1"/>
          <p:nvPr/>
        </p:nvSpPr>
        <p:spPr>
          <a:xfrm>
            <a:off x="0" y="6184172"/>
            <a:ext cx="12192000" cy="523220"/>
          </a:xfrm>
          <a:prstGeom prst="rect">
            <a:avLst/>
          </a:prstGeom>
          <a:noFill/>
        </p:spPr>
        <p:txBody>
          <a:bodyPr wrap="square" rtlCol="0">
            <a:spAutoFit/>
          </a:bodyPr>
          <a:lstStyle/>
          <a:p>
            <a:pPr algn="ctr"/>
            <a:r>
              <a:rPr lang="en-US" sz="2800" i="1" dirty="0" err="1" smtClean="0"/>
              <a:t>Dilophosaurus</a:t>
            </a:r>
            <a:r>
              <a:rPr lang="en-US" sz="2800" i="1" dirty="0" smtClean="0"/>
              <a:t> </a:t>
            </a:r>
            <a:r>
              <a:rPr lang="en-US" sz="2800" i="1" dirty="0" err="1"/>
              <a:t>wetherilli</a:t>
            </a:r>
            <a:endParaRPr lang="en-US" sz="2800" i="1" dirty="0"/>
          </a:p>
        </p:txBody>
      </p:sp>
    </p:spTree>
    <p:extLst>
      <p:ext uri="{BB962C8B-B14F-4D97-AF65-F5344CB8AC3E}">
        <p14:creationId xmlns:p14="http://schemas.microsoft.com/office/powerpoint/2010/main" val="17756939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6" name="TextBox 5"/>
          <p:cNvSpPr txBox="1"/>
          <p:nvPr/>
        </p:nvSpPr>
        <p:spPr>
          <a:xfrm>
            <a:off x="123287" y="1480961"/>
            <a:ext cx="11849973" cy="1384995"/>
          </a:xfrm>
          <a:prstGeom prst="rect">
            <a:avLst/>
          </a:prstGeom>
          <a:noFill/>
        </p:spPr>
        <p:txBody>
          <a:bodyPr wrap="square" rtlCol="0">
            <a:spAutoFit/>
          </a:bodyPr>
          <a:lstStyle/>
          <a:p>
            <a:pPr marL="342900" indent="-342900">
              <a:buAutoNum type="arabicPeriod"/>
            </a:pPr>
            <a:r>
              <a:rPr lang="en-US" sz="2800" dirty="0" smtClean="0"/>
              <a:t>A drawer contains 12 white socks and 12 black socks. If you pick two at random what is the probability they are a matching pair? (Give your answer as a fraction)</a:t>
            </a:r>
            <a:endParaRPr lang="en-US" sz="2800" dirty="0"/>
          </a:p>
        </p:txBody>
      </p: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3208" y="3408365"/>
            <a:ext cx="1765585" cy="2288721"/>
          </a:xfrm>
          <a:prstGeom prst="rect">
            <a:avLst/>
          </a:prstGeom>
        </p:spPr>
      </p:pic>
    </p:spTree>
    <p:extLst>
      <p:ext uri="{BB962C8B-B14F-4D97-AF65-F5344CB8AC3E}">
        <p14:creationId xmlns:p14="http://schemas.microsoft.com/office/powerpoint/2010/main" val="13684735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6" name="TextBox 5"/>
          <p:cNvSpPr txBox="1"/>
          <p:nvPr/>
        </p:nvSpPr>
        <p:spPr>
          <a:xfrm>
            <a:off x="123288" y="1480961"/>
            <a:ext cx="6985084" cy="523220"/>
          </a:xfrm>
          <a:prstGeom prst="rect">
            <a:avLst/>
          </a:prstGeom>
          <a:noFill/>
        </p:spPr>
        <p:txBody>
          <a:bodyPr wrap="square" rtlCol="0">
            <a:spAutoFit/>
          </a:bodyPr>
          <a:lstStyle/>
          <a:p>
            <a:pPr marL="342900" indent="-342900">
              <a:buSzPct val="100000"/>
              <a:buFont typeface="+mj-lt"/>
              <a:buAutoNum type="arabicPeriod" startAt="2"/>
            </a:pPr>
            <a:r>
              <a:rPr lang="en-US" sz="2800" dirty="0" smtClean="0"/>
              <a:t>What is the median of the integers 1 to </a:t>
            </a:r>
            <a:r>
              <a:rPr lang="en-US" sz="2800" smtClean="0"/>
              <a:t>999?</a:t>
            </a:r>
            <a:endParaRPr lang="en-US" sz="2800" dirty="0"/>
          </a:p>
        </p:txBody>
      </p:sp>
      <p:sp>
        <p:nvSpPr>
          <p:cNvPr id="3" name="TextBox 2"/>
          <p:cNvSpPr txBox="1"/>
          <p:nvPr/>
        </p:nvSpPr>
        <p:spPr>
          <a:xfrm>
            <a:off x="129093" y="1959684"/>
            <a:ext cx="12090400" cy="5693866"/>
          </a:xfrm>
          <a:prstGeom prst="rect">
            <a:avLst/>
          </a:prstGeom>
          <a:noFill/>
        </p:spPr>
        <p:txBody>
          <a:bodyPr wrap="square" rtlCol="0">
            <a:spAutoFit/>
          </a:bodyPr>
          <a:lstStyle/>
          <a:p>
            <a:r>
              <a:rPr lang="cs-CZ" sz="1400">
                <a:solidFill>
                  <a:srgbClr val="FF0000"/>
                </a:solidFill>
              </a:rPr>
              <a:t>1 2 3 4 5 6 7 8 9 10 11 12 13 14 15 16 17 18 19 20 21 22 23 24 25 26 27 28 29 30 31 32 33 34 35 36 37 38 39 40 41 42 43 44 45 46 47 48 49 50 51 52 53 54 55 56 57 58 59 60 61 62 63 64 65 66 67 68 69 70 71 72 73 74 75 76 77 78 79 80 81 82 83 84 85 86 87 88 89 90 91 92 93 94 95 96 97 98 99 100 101 102 103 104 105 106 107 108 109 110 111 112 113 114 115 116 117 118 119 120 121 122 123 124 125 126 127 128 129 130 131 132 133 134 135 136 137 138 139 140 141 142 143 144 145 146 147 148 149 150 151 152 153 154 155 156 157 158 159 160 161 162 163 164 165 166 167 168 169 170 171 172 173 174 175 176 177 178 179 180 181 182 183 184 185 186 187 188 189 190 191 192 193 194 195 196 197 198 199 200 201 202 203 204 205 206 207 208 209 210 211 212 213 214 215 216 217 218 219 220 221 222 223 224 225 226 227 228 229 230 231 232 233 234 235 236 237 238 239 240 241 242 243 244 245 246 247 248 249 250 251 252 253 254 255 256 257 258 259 260 261 262 263 264 265 266 267 268 269 270 271 272 273 274 275 276 277 278 279 280 281 282 283 284 285 286 287 288 289 290 291 292 293 294 295 296 297 298 299 300 301 302 303 304 305 306 307 308 309 310 311 312 313 314 315 316 317 318 319 320 321 322 323 324 325 326 327 328 329 330 331 332 333 334 335 336 337 338 339 340 341 342 343 344 345 346 347 348 349 350 351 352 353 354 355 356 357 358 359 360 361 362 363 364 365 366 367 368 369 370 371 372 373 374 375 376 377 378 379 380 381 382 383 384 385 386 387 388 389 390 391 392 393 394 395 396 397 398 399 400 401 402 403 404 405 406 407 408 409 410 411 412 413 414 415 416 417 418 419 420 421 422 423 424 425 426 427 428 429 430 431 432 433 434 435 436 437 438 439 440 441 442 443 444 445 446 447 448 449 450 451 452 453 454 455 456 457 458 459 460 461 462 463 464 465 466 467 468 469 470 471 472 473 474 475 476 477 478 479 480 481 482 483 484 485 486 487 488 489 490 491 492 493 494 495 496 497 498 499 500 501 502 503 504 505 506 507 508 509 510 511 512 513 514 515 516 517 518 519 520 521 522 523 524 525 526 527 528 529 530 531 532 533 534 535 536 537 538 539 540 541 542 543 544 545 546 547 548 549 550 551 552 553 554 555 556 557 558 559 560 561 562 563 564 565 566 567 568 569 570 571 572 573 574 575 576 577 578 579 580 581 582 583 584 585 586 587 588 589 590 591 592 593 594 595 596 597 598 599 600 601 602 603 604 605 606 607 608 609 610 611 612 613 614 615 616 617 618 619 620 621 622 623 624 625 626 627 628 629 630 631 632 633 634 635 636 637 638 639 640 641 642 643 644 645 646 647 648 649 650 651 652 653 654 655 656 657 658 659 660 661 662 663 664 665 666 667 668 669 670 671 672 673 674 675 676 677 678 679 680 681 682 683 684 685 686 687 688 689 690 691 692 693 694 695 696 697 698 699 700 701 702 703 704 705 706 707 708 709 710 711 712 713 714 715 716 717 718 719 720 721 722 723 724 725 726 727 728 729 730 731 732 733 734 735 736 737 738 739 740 741 742 743 744 745 746 747 748 749 750 751 752 753 754 755 756 757 758 759 760 761 762 763 764 765 766 767 768 769 770 771 772 773 774 775 776 777 778 779 780 781 782 783 784 785 786 787 788 789 790 791 792 793 794 795 796 797 798 799 800 801 802 803 804 805 806 807 808 809 810 811 812 813 814 815 816 817 818 819 820 821 822 823 824 825 826 827 828 829 830 831 832 833 834 835 836 837 838 839 840 841 842 843 844 845 846 847 848 849 850 851 852 853 854 855 856 857 858 859 860 861 862 863 864 865 866 867 868 869 870 871 872 873 874 875 876 877 878 879 880 881 882 883 884 885 886 887 888 889 890 891 892 893 894 895 896 897 898 899 900 901 902 903 904 905 906 907 908 909 910 911 912 913 914 915 916 917 918 919 920 921 922 923 924 925 926 927 928 929 930 931 932 933 934 935 936 937 938 939 940 941 942 943 944 945 946 947 948 949 950 951 952 953 954 955 956 957 958 959 960 961 962 963 964 965 966 967 968 969 970 971 972 973 974 975 976 977 978 979 980 981 982 983 984 985 986 987 988 989 990 991 992 993 994 995 996 997 998 999</a:t>
            </a:r>
            <a:endParaRPr lang="en-US" sz="1400" dirty="0">
              <a:solidFill>
                <a:srgbClr val="FF0000"/>
              </a:solidFill>
            </a:endParaRPr>
          </a:p>
        </p:txBody>
      </p:sp>
    </p:spTree>
    <p:extLst>
      <p:ext uri="{BB962C8B-B14F-4D97-AF65-F5344CB8AC3E}">
        <p14:creationId xmlns:p14="http://schemas.microsoft.com/office/powerpoint/2010/main" val="15637956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6" name="TextBox 5"/>
          <p:cNvSpPr txBox="1"/>
          <p:nvPr/>
        </p:nvSpPr>
        <p:spPr>
          <a:xfrm>
            <a:off x="123287" y="1480961"/>
            <a:ext cx="11914519" cy="954107"/>
          </a:xfrm>
          <a:prstGeom prst="rect">
            <a:avLst/>
          </a:prstGeom>
          <a:noFill/>
        </p:spPr>
        <p:txBody>
          <a:bodyPr wrap="square" rtlCol="0">
            <a:spAutoFit/>
          </a:bodyPr>
          <a:lstStyle/>
          <a:p>
            <a:pPr marL="514350" indent="-514350">
              <a:buFont typeface="+mj-lt"/>
              <a:buAutoNum type="arabicPeriod" startAt="3"/>
            </a:pPr>
            <a:r>
              <a:rPr lang="en-US" sz="2800" dirty="0" smtClean="0"/>
              <a:t>What problem might explain a strong negative correlation between number of pirates and global </a:t>
            </a:r>
            <a:r>
              <a:rPr lang="en-US" sz="2800" smtClean="0"/>
              <a:t>temperature?</a:t>
            </a:r>
            <a:endParaRPr lang="en-US" sz="2800" dirty="0"/>
          </a:p>
        </p:txBody>
      </p:sp>
      <p:grpSp>
        <p:nvGrpSpPr>
          <p:cNvPr id="8" name="Group 7"/>
          <p:cNvGrpSpPr/>
          <p:nvPr/>
        </p:nvGrpSpPr>
        <p:grpSpPr>
          <a:xfrm>
            <a:off x="797112" y="2474260"/>
            <a:ext cx="10597777" cy="4233134"/>
            <a:chOff x="1092200" y="2452744"/>
            <a:chExt cx="10597777" cy="4233134"/>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1734" t="4728" r="36799" b="7960"/>
            <a:stretch/>
          </p:blipFill>
          <p:spPr>
            <a:xfrm>
              <a:off x="1092200" y="2799603"/>
              <a:ext cx="2451100" cy="35179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6963" y="2452744"/>
              <a:ext cx="6773014" cy="4233134"/>
            </a:xfrm>
            <a:prstGeom prst="rect">
              <a:avLst/>
            </a:prstGeom>
            <a:ln>
              <a:solidFill>
                <a:schemeClr val="tx1"/>
              </a:solidFill>
            </a:ln>
          </p:spPr>
        </p:pic>
      </p:grpSp>
    </p:spTree>
    <p:extLst>
      <p:ext uri="{BB962C8B-B14F-4D97-AF65-F5344CB8AC3E}">
        <p14:creationId xmlns:p14="http://schemas.microsoft.com/office/powerpoint/2010/main" val="18083990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6" name="TextBox 5"/>
          <p:cNvSpPr txBox="1"/>
          <p:nvPr/>
        </p:nvSpPr>
        <p:spPr>
          <a:xfrm>
            <a:off x="123288" y="1480961"/>
            <a:ext cx="11893004" cy="954107"/>
          </a:xfrm>
          <a:prstGeom prst="rect">
            <a:avLst/>
          </a:prstGeom>
          <a:noFill/>
        </p:spPr>
        <p:txBody>
          <a:bodyPr wrap="square" rtlCol="0">
            <a:spAutoFit/>
          </a:bodyPr>
          <a:lstStyle/>
          <a:p>
            <a:pPr marL="342900" indent="-342900">
              <a:buFont typeface="+mj-lt"/>
              <a:buAutoNum type="arabicPeriod" startAt="4"/>
            </a:pPr>
            <a:r>
              <a:rPr lang="en-US" sz="2800" dirty="0" smtClean="0"/>
              <a:t>If you performed 100 statistical tests using an alpha of 0.02 how many times would you expect to falsely reject the </a:t>
            </a:r>
            <a:r>
              <a:rPr lang="en-US" sz="2800" smtClean="0"/>
              <a:t>null?</a:t>
            </a:r>
            <a:endParaRPr lang="en-US" sz="2800" dirty="0"/>
          </a:p>
        </p:txBody>
      </p:sp>
      <p:pic>
        <p:nvPicPr>
          <p:cNvPr id="57" name="Picture 56"/>
          <p:cNvPicPr>
            <a:picLocks noChangeAspect="1"/>
          </p:cNvPicPr>
          <p:nvPr/>
        </p:nvPicPr>
        <p:blipFill rotWithShape="1">
          <a:blip r:embed="rId3">
            <a:clrChange>
              <a:clrFrom>
                <a:srgbClr val="E2FFE3"/>
              </a:clrFrom>
              <a:clrTo>
                <a:srgbClr val="E2FFE3">
                  <a:alpha val="0"/>
                </a:srgbClr>
              </a:clrTo>
            </a:clrChange>
            <a:extLst>
              <a:ext uri="{28A0092B-C50C-407E-A947-70E740481C1C}">
                <a14:useLocalDpi xmlns:a14="http://schemas.microsoft.com/office/drawing/2010/main" val="0"/>
              </a:ext>
            </a:extLst>
          </a:blip>
          <a:srcRect l="6008" t="16124" r="54667" b="8063"/>
          <a:stretch/>
        </p:blipFill>
        <p:spPr>
          <a:xfrm>
            <a:off x="4696560" y="2541179"/>
            <a:ext cx="2798881" cy="4046900"/>
          </a:xfrm>
          <a:prstGeom prst="rect">
            <a:avLst/>
          </a:prstGeom>
        </p:spPr>
      </p:pic>
    </p:spTree>
    <p:extLst>
      <p:ext uri="{BB962C8B-B14F-4D97-AF65-F5344CB8AC3E}">
        <p14:creationId xmlns:p14="http://schemas.microsoft.com/office/powerpoint/2010/main" val="4271639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6" name="TextBox 5"/>
          <p:cNvSpPr txBox="1"/>
          <p:nvPr/>
        </p:nvSpPr>
        <p:spPr>
          <a:xfrm>
            <a:off x="123287" y="1480961"/>
            <a:ext cx="11849973" cy="954107"/>
          </a:xfrm>
          <a:prstGeom prst="rect">
            <a:avLst/>
          </a:prstGeom>
          <a:noFill/>
        </p:spPr>
        <p:txBody>
          <a:bodyPr wrap="square" rtlCol="0">
            <a:spAutoFit/>
          </a:bodyPr>
          <a:lstStyle/>
          <a:p>
            <a:pPr marL="342900" indent="-342900">
              <a:buFont typeface="+mj-lt"/>
              <a:buAutoNum type="arabicPeriod" startAt="5"/>
            </a:pPr>
            <a:r>
              <a:rPr lang="en-US" sz="2800" dirty="0" smtClean="0"/>
              <a:t>What is the maximum realizable value for the Nearest </a:t>
            </a:r>
            <a:r>
              <a:rPr lang="en-US" sz="2800" dirty="0" err="1" smtClean="0"/>
              <a:t>Neighbour</a:t>
            </a:r>
            <a:r>
              <a:rPr lang="en-US" sz="2800" dirty="0" smtClean="0"/>
              <a:t> Index (R) in two-dimensional space?</a:t>
            </a:r>
            <a:endParaRPr lang="en-US" sz="2800" dirty="0"/>
          </a:p>
        </p:txBody>
      </p:sp>
      <p:grpSp>
        <p:nvGrpSpPr>
          <p:cNvPr id="56" name="Group 55"/>
          <p:cNvGrpSpPr/>
          <p:nvPr/>
        </p:nvGrpSpPr>
        <p:grpSpPr>
          <a:xfrm>
            <a:off x="903568" y="3532781"/>
            <a:ext cx="1895231" cy="1674861"/>
            <a:chOff x="1001486" y="1948543"/>
            <a:chExt cx="1895231" cy="1674861"/>
          </a:xfrm>
        </p:grpSpPr>
        <p:sp>
          <p:nvSpPr>
            <p:cNvPr id="57" name="Oval 56"/>
            <p:cNvSpPr/>
            <p:nvPr/>
          </p:nvSpPr>
          <p:spPr>
            <a:xfrm>
              <a:off x="1001486" y="194854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438390" y="194854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875294" y="194854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312198" y="194854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749102" y="194854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01486" y="233035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438390" y="233035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875294" y="233035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2312198" y="233035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749102" y="233035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01486" y="271216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438390" y="271216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875294" y="271216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2312198" y="271216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2749102" y="271216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01486" y="309397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438390" y="309397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875294" y="309397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2312198" y="309397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2749102" y="309397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01486" y="347578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438390" y="347578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875294" y="347578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2312198" y="347578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2749102" y="347578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3593275" y="3516452"/>
            <a:ext cx="1982319" cy="1707519"/>
            <a:chOff x="4648196" y="1959429"/>
            <a:chExt cx="1982319" cy="1707519"/>
          </a:xfrm>
        </p:grpSpPr>
        <p:sp>
          <p:nvSpPr>
            <p:cNvPr id="84" name="Oval 83"/>
            <p:cNvSpPr/>
            <p:nvPr/>
          </p:nvSpPr>
          <p:spPr>
            <a:xfrm>
              <a:off x="4702626" y="195942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5139530" y="2057400"/>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5619978" y="198120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5980680" y="199208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6417584" y="199208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4648196" y="230858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5106872" y="239567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5554662" y="237389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6045996" y="231946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6417584" y="2439212"/>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4724398" y="267950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5139530" y="272305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5598206" y="273393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6045996" y="270128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6482900" y="275571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4680854" y="313752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5106872" y="310486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5522005" y="314840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904481" y="307220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6384927" y="321372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4735284" y="350844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161302" y="345401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5587320" y="345401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5980680" y="351933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472014" y="350844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p:cNvGrpSpPr/>
          <p:nvPr/>
        </p:nvGrpSpPr>
        <p:grpSpPr>
          <a:xfrm>
            <a:off x="6370070" y="3428141"/>
            <a:ext cx="2028057" cy="1884140"/>
            <a:chOff x="8386059" y="1845729"/>
            <a:chExt cx="2028057" cy="1884140"/>
          </a:xfrm>
        </p:grpSpPr>
        <p:sp>
          <p:nvSpPr>
            <p:cNvPr id="110" name="Oval 109"/>
            <p:cNvSpPr/>
            <p:nvPr/>
          </p:nvSpPr>
          <p:spPr>
            <a:xfrm>
              <a:off x="8521117" y="2033236"/>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8894178" y="217714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9278495" y="1936594"/>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9931358" y="184572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025709" y="223315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8386059" y="225095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8776397" y="2369374"/>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9457271" y="2524240"/>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9939392" y="2502132"/>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162268" y="250213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8553775" y="287066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8884214" y="2785974"/>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9332004" y="2753316"/>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9649165" y="279685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266501" y="2677118"/>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8533674" y="3376202"/>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8756006" y="312424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9362920" y="3362758"/>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9649165" y="3135128"/>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142890" y="312424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8479968" y="3571368"/>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8903621" y="3443130"/>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9332004" y="3516938"/>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9848720" y="3582254"/>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216698" y="3571368"/>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9192603" y="3479187"/>
            <a:ext cx="1840975" cy="1782049"/>
            <a:chOff x="2022909" y="4397202"/>
            <a:chExt cx="1840975" cy="1782049"/>
          </a:xfrm>
        </p:grpSpPr>
        <p:sp>
          <p:nvSpPr>
            <p:cNvPr id="136" name="Oval 135"/>
            <p:cNvSpPr/>
            <p:nvPr/>
          </p:nvSpPr>
          <p:spPr>
            <a:xfrm>
              <a:off x="2157967" y="4450720"/>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2291412" y="447449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3375572" y="4496580"/>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3642462" y="4590088"/>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3662559" y="465063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2022909" y="466844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2413247" y="4786858"/>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3716269" y="4397202"/>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3509017" y="452452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3520228" y="470008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2149209" y="4786858"/>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2245241" y="464858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925962" y="5693406"/>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3155990" y="575759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3672022" y="480038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2884214" y="5640370"/>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2828020" y="584102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2999770" y="5780242"/>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3211308" y="582007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2353789" y="458452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2138601" y="461743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3033316" y="588256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2968854" y="5934422"/>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3158042" y="589080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3059073" y="6031636"/>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61715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6" name="TextBox 5"/>
          <p:cNvSpPr txBox="1"/>
          <p:nvPr/>
        </p:nvSpPr>
        <p:spPr>
          <a:xfrm>
            <a:off x="123287" y="1480961"/>
            <a:ext cx="11989823" cy="954107"/>
          </a:xfrm>
          <a:prstGeom prst="rect">
            <a:avLst/>
          </a:prstGeom>
          <a:noFill/>
        </p:spPr>
        <p:txBody>
          <a:bodyPr wrap="square" rtlCol="0">
            <a:spAutoFit/>
          </a:bodyPr>
          <a:lstStyle/>
          <a:p>
            <a:pPr marL="342900" indent="-342900">
              <a:buFont typeface="+mj-lt"/>
              <a:buAutoNum type="arabicPeriod" startAt="6"/>
            </a:pPr>
            <a:r>
              <a:rPr lang="en-US" sz="2800" dirty="0" smtClean="0"/>
              <a:t>Look at the following transition probability matrix. At </a:t>
            </a:r>
            <a:r>
              <a:rPr lang="en-US" sz="2800" i="1" dirty="0" smtClean="0"/>
              <a:t>t</a:t>
            </a:r>
            <a:r>
              <a:rPr lang="en-US" sz="2800" i="1" baseline="-25000" dirty="0" smtClean="0"/>
              <a:t>0</a:t>
            </a:r>
            <a:r>
              <a:rPr lang="en-US" sz="2800" dirty="0" smtClean="0"/>
              <a:t> the system is in state X. What state will it be in at </a:t>
            </a:r>
            <a:r>
              <a:rPr lang="en-US" sz="2800" i="1" dirty="0" smtClean="0"/>
              <a:t>t</a:t>
            </a:r>
            <a:r>
              <a:rPr lang="en-US" sz="2800" i="1" baseline="-25000" dirty="0" smtClean="0"/>
              <a:t>0</a:t>
            </a:r>
            <a:r>
              <a:rPr lang="en-US" sz="2800" dirty="0" smtClean="0"/>
              <a:t> + 7?</a:t>
            </a:r>
            <a:endParaRPr lang="en-US" sz="2800" dirty="0"/>
          </a:p>
        </p:txBody>
      </p:sp>
      <p:grpSp>
        <p:nvGrpSpPr>
          <p:cNvPr id="55" name="Group 54"/>
          <p:cNvGrpSpPr/>
          <p:nvPr/>
        </p:nvGrpSpPr>
        <p:grpSpPr>
          <a:xfrm>
            <a:off x="4026239" y="2466065"/>
            <a:ext cx="4139522" cy="4147601"/>
            <a:chOff x="7366678" y="2293939"/>
            <a:chExt cx="4139522" cy="4147601"/>
          </a:xfrm>
        </p:grpSpPr>
        <p:grpSp>
          <p:nvGrpSpPr>
            <p:cNvPr id="11" name="Group 10"/>
            <p:cNvGrpSpPr/>
            <p:nvPr/>
          </p:nvGrpSpPr>
          <p:grpSpPr>
            <a:xfrm>
              <a:off x="8342038" y="3269460"/>
              <a:ext cx="3164162" cy="3172080"/>
              <a:chOff x="9635632" y="4756185"/>
              <a:chExt cx="1345375" cy="1348742"/>
            </a:xfrm>
          </p:grpSpPr>
          <p:sp>
            <p:nvSpPr>
              <p:cNvPr id="16" name="Rectangle 15"/>
              <p:cNvSpPr/>
              <p:nvPr/>
            </p:nvSpPr>
            <p:spPr>
              <a:xfrm>
                <a:off x="9635632" y="475618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085212" y="475618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635632" y="520576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085212" y="520576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635633" y="5655346"/>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085213" y="5655346"/>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531427" y="5655347"/>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0531427" y="475618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0531427" y="5205765"/>
                <a:ext cx="449580" cy="44958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8695161" y="3465065"/>
              <a:ext cx="418704" cy="646331"/>
            </a:xfrm>
            <a:prstGeom prst="rect">
              <a:avLst/>
            </a:prstGeom>
            <a:noFill/>
          </p:spPr>
          <p:txBody>
            <a:bodyPr wrap="none" rtlCol="0">
              <a:spAutoFit/>
            </a:bodyPr>
            <a:lstStyle/>
            <a:p>
              <a:pPr algn="ctr"/>
              <a:r>
                <a:rPr lang="en-US" sz="3600" dirty="0" smtClean="0"/>
                <a:t>1</a:t>
              </a:r>
              <a:endParaRPr lang="en-US" sz="3600" dirty="0"/>
            </a:p>
          </p:txBody>
        </p:sp>
        <p:grpSp>
          <p:nvGrpSpPr>
            <p:cNvPr id="43" name="Group 42"/>
            <p:cNvGrpSpPr/>
            <p:nvPr/>
          </p:nvGrpSpPr>
          <p:grpSpPr>
            <a:xfrm>
              <a:off x="7366678" y="3378541"/>
              <a:ext cx="819379" cy="819379"/>
              <a:chOff x="5686311" y="3019311"/>
              <a:chExt cx="819379" cy="819379"/>
            </a:xfrm>
          </p:grpSpPr>
          <p:sp>
            <p:nvSpPr>
              <p:cNvPr id="27" name="Oval 26"/>
              <p:cNvSpPr/>
              <p:nvPr/>
            </p:nvSpPr>
            <p:spPr>
              <a:xfrm flipH="1">
                <a:off x="5686311" y="3019311"/>
                <a:ext cx="819379" cy="819379"/>
              </a:xfrm>
              <a:prstGeom prst="ellipse">
                <a:avLst/>
              </a:prstGeom>
              <a:solidFill>
                <a:schemeClr val="accent2">
                  <a:lumMod val="60000"/>
                  <a:lumOff val="40000"/>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5876228" y="3105835"/>
                <a:ext cx="439544" cy="646331"/>
              </a:xfrm>
              <a:prstGeom prst="rect">
                <a:avLst/>
              </a:prstGeom>
              <a:noFill/>
            </p:spPr>
            <p:txBody>
              <a:bodyPr wrap="none" rtlCol="0">
                <a:spAutoFit/>
              </a:bodyPr>
              <a:lstStyle/>
              <a:p>
                <a:pPr algn="ctr"/>
                <a:r>
                  <a:rPr lang="en-US" sz="3600" b="1" dirty="0" smtClean="0"/>
                  <a:t>X</a:t>
                </a:r>
                <a:endParaRPr lang="en-US" sz="3600" b="1" dirty="0"/>
              </a:p>
            </p:txBody>
          </p:sp>
        </p:grpSp>
        <p:grpSp>
          <p:nvGrpSpPr>
            <p:cNvPr id="44" name="Group 43"/>
            <p:cNvGrpSpPr/>
            <p:nvPr/>
          </p:nvGrpSpPr>
          <p:grpSpPr>
            <a:xfrm>
              <a:off x="7366678" y="4467110"/>
              <a:ext cx="819379" cy="819379"/>
              <a:chOff x="5686311" y="3019311"/>
              <a:chExt cx="819379" cy="819379"/>
            </a:xfrm>
          </p:grpSpPr>
          <p:sp>
            <p:nvSpPr>
              <p:cNvPr id="25" name="Oval 24"/>
              <p:cNvSpPr/>
              <p:nvPr/>
            </p:nvSpPr>
            <p:spPr>
              <a:xfrm flipH="1">
                <a:off x="5686311" y="3019311"/>
                <a:ext cx="819379" cy="819379"/>
              </a:xfrm>
              <a:prstGeom prst="ellipse">
                <a:avLst/>
              </a:prstGeom>
              <a:solidFill>
                <a:srgbClr val="92D050"/>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5883442" y="3105835"/>
                <a:ext cx="425116" cy="646331"/>
              </a:xfrm>
              <a:prstGeom prst="rect">
                <a:avLst/>
              </a:prstGeom>
              <a:noFill/>
            </p:spPr>
            <p:txBody>
              <a:bodyPr wrap="none" rtlCol="0">
                <a:spAutoFit/>
              </a:bodyPr>
              <a:lstStyle/>
              <a:p>
                <a:pPr algn="ctr"/>
                <a:r>
                  <a:rPr lang="en-US" sz="3600" b="1" dirty="0"/>
                  <a:t>Y</a:t>
                </a:r>
              </a:p>
            </p:txBody>
          </p:sp>
        </p:grpSp>
        <p:grpSp>
          <p:nvGrpSpPr>
            <p:cNvPr id="45" name="Group 44"/>
            <p:cNvGrpSpPr/>
            <p:nvPr/>
          </p:nvGrpSpPr>
          <p:grpSpPr>
            <a:xfrm>
              <a:off x="7366678" y="5523024"/>
              <a:ext cx="819379" cy="819379"/>
              <a:chOff x="5686311" y="3019311"/>
              <a:chExt cx="819379" cy="819379"/>
            </a:xfrm>
          </p:grpSpPr>
          <p:sp>
            <p:nvSpPr>
              <p:cNvPr id="26" name="Oval 25"/>
              <p:cNvSpPr/>
              <p:nvPr/>
            </p:nvSpPr>
            <p:spPr>
              <a:xfrm flipH="1">
                <a:off x="5686311" y="3019311"/>
                <a:ext cx="819379" cy="819379"/>
              </a:xfrm>
              <a:prstGeom prst="ellipse">
                <a:avLst/>
              </a:prstGeom>
              <a:solidFill>
                <a:schemeClr val="accent5">
                  <a:lumMod val="60000"/>
                  <a:lumOff val="40000"/>
                </a:schemeClr>
              </a:solid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893060" y="3105835"/>
                <a:ext cx="405880" cy="646331"/>
              </a:xfrm>
              <a:prstGeom prst="rect">
                <a:avLst/>
              </a:prstGeom>
              <a:noFill/>
            </p:spPr>
            <p:txBody>
              <a:bodyPr wrap="none" rtlCol="0">
                <a:spAutoFit/>
              </a:bodyPr>
              <a:lstStyle/>
              <a:p>
                <a:pPr algn="ctr"/>
                <a:r>
                  <a:rPr lang="en-US" sz="3600" b="1" dirty="0" smtClean="0"/>
                  <a:t>Z</a:t>
                </a:r>
                <a:endParaRPr lang="en-US" sz="3600" b="1" dirty="0"/>
              </a:p>
            </p:txBody>
          </p:sp>
        </p:grpSp>
        <p:sp>
          <p:nvSpPr>
            <p:cNvPr id="35" name="TextBox 34"/>
            <p:cNvSpPr txBox="1"/>
            <p:nvPr/>
          </p:nvSpPr>
          <p:spPr>
            <a:xfrm>
              <a:off x="9761962" y="4520979"/>
              <a:ext cx="418704" cy="646331"/>
            </a:xfrm>
            <a:prstGeom prst="rect">
              <a:avLst/>
            </a:prstGeom>
            <a:noFill/>
          </p:spPr>
          <p:txBody>
            <a:bodyPr wrap="none" rtlCol="0">
              <a:spAutoFit/>
            </a:bodyPr>
            <a:lstStyle/>
            <a:p>
              <a:pPr algn="ctr"/>
              <a:r>
                <a:rPr lang="en-US" sz="3600" smtClean="0"/>
                <a:t>1</a:t>
              </a:r>
              <a:endParaRPr lang="en-US" sz="3600"/>
            </a:p>
          </p:txBody>
        </p:sp>
        <p:sp>
          <p:nvSpPr>
            <p:cNvPr id="36" name="TextBox 35"/>
            <p:cNvSpPr txBox="1"/>
            <p:nvPr/>
          </p:nvSpPr>
          <p:spPr>
            <a:xfrm>
              <a:off x="10806985" y="5587777"/>
              <a:ext cx="418704" cy="646331"/>
            </a:xfrm>
            <a:prstGeom prst="rect">
              <a:avLst/>
            </a:prstGeom>
            <a:noFill/>
          </p:spPr>
          <p:txBody>
            <a:bodyPr wrap="none" rtlCol="0">
              <a:spAutoFit/>
            </a:bodyPr>
            <a:lstStyle/>
            <a:p>
              <a:pPr algn="ctr"/>
              <a:r>
                <a:rPr lang="en-US" sz="3600" smtClean="0"/>
                <a:t>1</a:t>
              </a:r>
              <a:endParaRPr lang="en-US" sz="3600"/>
            </a:p>
          </p:txBody>
        </p:sp>
        <p:sp>
          <p:nvSpPr>
            <p:cNvPr id="37" name="TextBox 36"/>
            <p:cNvSpPr txBox="1"/>
            <p:nvPr/>
          </p:nvSpPr>
          <p:spPr>
            <a:xfrm>
              <a:off x="9761962" y="3465065"/>
              <a:ext cx="418704" cy="646331"/>
            </a:xfrm>
            <a:prstGeom prst="rect">
              <a:avLst/>
            </a:prstGeom>
            <a:noFill/>
          </p:spPr>
          <p:txBody>
            <a:bodyPr wrap="none" rtlCol="0">
              <a:spAutoFit/>
            </a:bodyPr>
            <a:lstStyle/>
            <a:p>
              <a:pPr algn="ctr"/>
              <a:r>
                <a:rPr lang="en-US" sz="3600" dirty="0"/>
                <a:t>0</a:t>
              </a:r>
            </a:p>
          </p:txBody>
        </p:sp>
        <p:sp>
          <p:nvSpPr>
            <p:cNvPr id="38" name="TextBox 37"/>
            <p:cNvSpPr txBox="1"/>
            <p:nvPr/>
          </p:nvSpPr>
          <p:spPr>
            <a:xfrm>
              <a:off x="10806985" y="3465065"/>
              <a:ext cx="418704" cy="646331"/>
            </a:xfrm>
            <a:prstGeom prst="rect">
              <a:avLst/>
            </a:prstGeom>
            <a:noFill/>
          </p:spPr>
          <p:txBody>
            <a:bodyPr wrap="none" rtlCol="0">
              <a:spAutoFit/>
            </a:bodyPr>
            <a:lstStyle/>
            <a:p>
              <a:pPr algn="ctr"/>
              <a:r>
                <a:rPr lang="en-US" sz="3600" dirty="0"/>
                <a:t>0</a:t>
              </a:r>
            </a:p>
          </p:txBody>
        </p:sp>
        <p:sp>
          <p:nvSpPr>
            <p:cNvPr id="39" name="TextBox 38"/>
            <p:cNvSpPr txBox="1"/>
            <p:nvPr/>
          </p:nvSpPr>
          <p:spPr>
            <a:xfrm>
              <a:off x="10806985" y="4520979"/>
              <a:ext cx="418704" cy="646331"/>
            </a:xfrm>
            <a:prstGeom prst="rect">
              <a:avLst/>
            </a:prstGeom>
            <a:noFill/>
          </p:spPr>
          <p:txBody>
            <a:bodyPr wrap="none" rtlCol="0">
              <a:spAutoFit/>
            </a:bodyPr>
            <a:lstStyle/>
            <a:p>
              <a:pPr algn="ctr"/>
              <a:r>
                <a:rPr lang="en-US" sz="3600"/>
                <a:t>0</a:t>
              </a:r>
            </a:p>
          </p:txBody>
        </p:sp>
        <p:sp>
          <p:nvSpPr>
            <p:cNvPr id="40" name="TextBox 39"/>
            <p:cNvSpPr txBox="1"/>
            <p:nvPr/>
          </p:nvSpPr>
          <p:spPr>
            <a:xfrm>
              <a:off x="8695161" y="4520979"/>
              <a:ext cx="418704" cy="646331"/>
            </a:xfrm>
            <a:prstGeom prst="rect">
              <a:avLst/>
            </a:prstGeom>
            <a:noFill/>
          </p:spPr>
          <p:txBody>
            <a:bodyPr wrap="none" rtlCol="0">
              <a:spAutoFit/>
            </a:bodyPr>
            <a:lstStyle/>
            <a:p>
              <a:pPr algn="ctr"/>
              <a:r>
                <a:rPr lang="en-US" sz="3600" dirty="0"/>
                <a:t>0</a:t>
              </a:r>
            </a:p>
          </p:txBody>
        </p:sp>
        <p:sp>
          <p:nvSpPr>
            <p:cNvPr id="41" name="TextBox 40"/>
            <p:cNvSpPr txBox="1"/>
            <p:nvPr/>
          </p:nvSpPr>
          <p:spPr>
            <a:xfrm>
              <a:off x="8695161" y="5587777"/>
              <a:ext cx="418704" cy="646331"/>
            </a:xfrm>
            <a:prstGeom prst="rect">
              <a:avLst/>
            </a:prstGeom>
            <a:noFill/>
          </p:spPr>
          <p:txBody>
            <a:bodyPr wrap="none" rtlCol="0">
              <a:spAutoFit/>
            </a:bodyPr>
            <a:lstStyle/>
            <a:p>
              <a:pPr algn="ctr"/>
              <a:r>
                <a:rPr lang="en-US" sz="3600" dirty="0"/>
                <a:t>0</a:t>
              </a:r>
            </a:p>
          </p:txBody>
        </p:sp>
        <p:sp>
          <p:nvSpPr>
            <p:cNvPr id="42" name="TextBox 41"/>
            <p:cNvSpPr txBox="1"/>
            <p:nvPr/>
          </p:nvSpPr>
          <p:spPr>
            <a:xfrm>
              <a:off x="9761962" y="5587777"/>
              <a:ext cx="418704" cy="646331"/>
            </a:xfrm>
            <a:prstGeom prst="rect">
              <a:avLst/>
            </a:prstGeom>
            <a:noFill/>
          </p:spPr>
          <p:txBody>
            <a:bodyPr wrap="none" rtlCol="0">
              <a:spAutoFit/>
            </a:bodyPr>
            <a:lstStyle/>
            <a:p>
              <a:pPr algn="ctr"/>
              <a:r>
                <a:rPr lang="en-US" sz="3600"/>
                <a:t>0</a:t>
              </a:r>
            </a:p>
          </p:txBody>
        </p:sp>
        <p:grpSp>
          <p:nvGrpSpPr>
            <p:cNvPr id="46" name="Group 45"/>
            <p:cNvGrpSpPr/>
            <p:nvPr/>
          </p:nvGrpSpPr>
          <p:grpSpPr>
            <a:xfrm>
              <a:off x="8462166" y="2293939"/>
              <a:ext cx="819379" cy="819379"/>
              <a:chOff x="5686311" y="3019311"/>
              <a:chExt cx="819379" cy="819379"/>
            </a:xfrm>
          </p:grpSpPr>
          <p:sp>
            <p:nvSpPr>
              <p:cNvPr id="47" name="Oval 46"/>
              <p:cNvSpPr/>
              <p:nvPr/>
            </p:nvSpPr>
            <p:spPr>
              <a:xfrm flipH="1">
                <a:off x="5686311" y="3019311"/>
                <a:ext cx="819379" cy="819379"/>
              </a:xfrm>
              <a:prstGeom prst="ellipse">
                <a:avLst/>
              </a:prstGeom>
              <a:solidFill>
                <a:schemeClr val="accent2">
                  <a:lumMod val="60000"/>
                  <a:lumOff val="40000"/>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5876228" y="3105835"/>
                <a:ext cx="439544" cy="646331"/>
              </a:xfrm>
              <a:prstGeom prst="rect">
                <a:avLst/>
              </a:prstGeom>
              <a:noFill/>
            </p:spPr>
            <p:txBody>
              <a:bodyPr wrap="none" rtlCol="0">
                <a:spAutoFit/>
              </a:bodyPr>
              <a:lstStyle/>
              <a:p>
                <a:pPr algn="ctr"/>
                <a:r>
                  <a:rPr lang="en-US" sz="3600" b="1" dirty="0" smtClean="0"/>
                  <a:t>X</a:t>
                </a:r>
                <a:endParaRPr lang="en-US" sz="3600" b="1" dirty="0"/>
              </a:p>
            </p:txBody>
          </p:sp>
        </p:grpSp>
        <p:grpSp>
          <p:nvGrpSpPr>
            <p:cNvPr id="49" name="Group 48"/>
            <p:cNvGrpSpPr/>
            <p:nvPr/>
          </p:nvGrpSpPr>
          <p:grpSpPr>
            <a:xfrm>
              <a:off x="9528969" y="2293939"/>
              <a:ext cx="819379" cy="819379"/>
              <a:chOff x="5686311" y="3019311"/>
              <a:chExt cx="819379" cy="819379"/>
            </a:xfrm>
          </p:grpSpPr>
          <p:sp>
            <p:nvSpPr>
              <p:cNvPr id="50" name="Oval 49"/>
              <p:cNvSpPr/>
              <p:nvPr/>
            </p:nvSpPr>
            <p:spPr>
              <a:xfrm flipH="1">
                <a:off x="5686311" y="3019311"/>
                <a:ext cx="819379" cy="819379"/>
              </a:xfrm>
              <a:prstGeom prst="ellipse">
                <a:avLst/>
              </a:prstGeom>
              <a:solidFill>
                <a:srgbClr val="92D050"/>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883442" y="3105835"/>
                <a:ext cx="425116" cy="646331"/>
              </a:xfrm>
              <a:prstGeom prst="rect">
                <a:avLst/>
              </a:prstGeom>
              <a:noFill/>
            </p:spPr>
            <p:txBody>
              <a:bodyPr wrap="none" rtlCol="0">
                <a:spAutoFit/>
              </a:bodyPr>
              <a:lstStyle/>
              <a:p>
                <a:pPr algn="ctr"/>
                <a:r>
                  <a:rPr lang="en-US" sz="3600" b="1" dirty="0"/>
                  <a:t>Y</a:t>
                </a:r>
              </a:p>
            </p:txBody>
          </p:sp>
        </p:grpSp>
        <p:grpSp>
          <p:nvGrpSpPr>
            <p:cNvPr id="52" name="Group 51"/>
            <p:cNvGrpSpPr/>
            <p:nvPr/>
          </p:nvGrpSpPr>
          <p:grpSpPr>
            <a:xfrm>
              <a:off x="10584880" y="2293939"/>
              <a:ext cx="819379" cy="819379"/>
              <a:chOff x="5686311" y="3019311"/>
              <a:chExt cx="819379" cy="819379"/>
            </a:xfrm>
          </p:grpSpPr>
          <p:sp>
            <p:nvSpPr>
              <p:cNvPr id="53" name="Oval 52"/>
              <p:cNvSpPr/>
              <p:nvPr/>
            </p:nvSpPr>
            <p:spPr>
              <a:xfrm flipH="1">
                <a:off x="5686311" y="3019311"/>
                <a:ext cx="819379" cy="819379"/>
              </a:xfrm>
              <a:prstGeom prst="ellipse">
                <a:avLst/>
              </a:prstGeom>
              <a:solidFill>
                <a:schemeClr val="accent5">
                  <a:lumMod val="60000"/>
                  <a:lumOff val="40000"/>
                </a:schemeClr>
              </a:solid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5893060" y="3105835"/>
                <a:ext cx="405880" cy="646331"/>
              </a:xfrm>
              <a:prstGeom prst="rect">
                <a:avLst/>
              </a:prstGeom>
              <a:noFill/>
            </p:spPr>
            <p:txBody>
              <a:bodyPr wrap="none" rtlCol="0">
                <a:spAutoFit/>
              </a:bodyPr>
              <a:lstStyle/>
              <a:p>
                <a:pPr algn="ctr"/>
                <a:r>
                  <a:rPr lang="en-US" sz="3600" b="1" dirty="0" smtClean="0"/>
                  <a:t>Z</a:t>
                </a:r>
                <a:endParaRPr lang="en-US" sz="3600" b="1" dirty="0"/>
              </a:p>
            </p:txBody>
          </p:sp>
        </p:grpSp>
      </p:grpSp>
    </p:spTree>
    <p:extLst>
      <p:ext uri="{BB962C8B-B14F-4D97-AF65-F5344CB8AC3E}">
        <p14:creationId xmlns:p14="http://schemas.microsoft.com/office/powerpoint/2010/main" val="4539016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4883072" y="3668758"/>
            <a:ext cx="2425857" cy="769441"/>
          </a:xfrm>
          <a:prstGeom prst="rect">
            <a:avLst/>
          </a:prstGeom>
          <a:noFill/>
        </p:spPr>
        <p:txBody>
          <a:bodyPr wrap="none" rtlCol="0">
            <a:spAutoFit/>
          </a:bodyPr>
          <a:lstStyle/>
          <a:p>
            <a:pPr marL="285750" marR="0" lvl="0" indent="-285750" algn="ctr" defTabSz="914400" eaLnBrk="1" fontAlgn="auto" latinLnBrk="0" hangingPunct="1">
              <a:lnSpc>
                <a:spcPct val="100000"/>
              </a:lnSpc>
              <a:spcBef>
                <a:spcPts val="0"/>
              </a:spcBef>
              <a:spcAft>
                <a:spcPts val="0"/>
              </a:spcAft>
              <a:buClrTx/>
              <a:buSzTx/>
              <a:buFont typeface="Arial" charset="0"/>
              <a:buNone/>
              <a:tabLst/>
              <a:defRPr/>
            </a:pPr>
            <a:r>
              <a:rPr lang="en-US" sz="4400" dirty="0" smtClean="0">
                <a:solidFill>
                  <a:schemeClr val="bg1"/>
                </a:solidFill>
              </a:rPr>
              <a:t>But first</a:t>
            </a:r>
            <a:r>
              <a:rPr lang="is-IS" sz="4400" dirty="0" smtClean="0">
                <a:solidFill>
                  <a:schemeClr val="bg1"/>
                </a:solidFill>
              </a:rPr>
              <a:t>…</a:t>
            </a:r>
            <a:endParaRPr lang="en-US" sz="4400" dirty="0" smtClean="0">
              <a:solidFill>
                <a:schemeClr val="bg1"/>
              </a:solidFill>
            </a:endParaRPr>
          </a:p>
        </p:txBody>
      </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Today</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15591218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Exercise – trivia time!</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6" name="TextBox 5"/>
          <p:cNvSpPr txBox="1"/>
          <p:nvPr/>
        </p:nvSpPr>
        <p:spPr>
          <a:xfrm>
            <a:off x="123288" y="1480961"/>
            <a:ext cx="11871488" cy="954107"/>
          </a:xfrm>
          <a:prstGeom prst="rect">
            <a:avLst/>
          </a:prstGeom>
          <a:noFill/>
        </p:spPr>
        <p:txBody>
          <a:bodyPr wrap="square" rtlCol="0">
            <a:spAutoFit/>
          </a:bodyPr>
          <a:lstStyle/>
          <a:p>
            <a:pPr marL="342900" indent="-342900">
              <a:buFont typeface="+mj-lt"/>
              <a:buAutoNum type="arabicPeriod" startAt="7"/>
            </a:pPr>
            <a:r>
              <a:rPr lang="en-US" sz="2800" dirty="0" smtClean="0"/>
              <a:t>A von Mises with a Kappa of zero is the circular equivalent of which </a:t>
            </a:r>
            <a:r>
              <a:rPr lang="en-US" sz="2800" dirty="0" smtClean="0"/>
              <a:t>continuous univariate </a:t>
            </a:r>
            <a:r>
              <a:rPr lang="en-US" sz="2800" dirty="0" smtClean="0"/>
              <a:t>probability distribution?</a:t>
            </a:r>
            <a:endParaRPr lang="en-US" sz="2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3697" y="2517696"/>
            <a:ext cx="5484607" cy="4076891"/>
          </a:xfrm>
          <a:prstGeom prst="rect">
            <a:avLst/>
          </a:prstGeom>
          <a:ln>
            <a:solidFill>
              <a:schemeClr val="tx1"/>
            </a:solidFill>
          </a:ln>
        </p:spPr>
      </p:pic>
    </p:spTree>
    <p:extLst>
      <p:ext uri="{BB962C8B-B14F-4D97-AF65-F5344CB8AC3E}">
        <p14:creationId xmlns:p14="http://schemas.microsoft.com/office/powerpoint/2010/main" val="7669643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55" name="Oval 54"/>
          <p:cNvSpPr/>
          <p:nvPr/>
        </p:nvSpPr>
        <p:spPr>
          <a:xfrm>
            <a:off x="8399320" y="263937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8009535" y="2625942"/>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8449704" y="215612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7329905" y="269538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7036211" y="351839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302911" y="290689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867275" y="394495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627850" y="238066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494830" y="367459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6541454" y="298702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8079691" y="216818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7015877" y="298702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361187" y="444020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6921306" y="326145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303837" y="447841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7767964" y="259933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211969" y="316660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6199658" y="343710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6278641" y="362312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850094" y="430329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6545045" y="348406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7250762" y="3011918"/>
            <a:ext cx="140114" cy="14011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5657812" y="466449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7348835" y="220697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654471" y="388405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8634712" y="212437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8366293" y="172558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261495" y="405980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5181623" y="1562583"/>
            <a:ext cx="0" cy="3430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181623" y="4992594"/>
            <a:ext cx="38310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181623" y="4862877"/>
            <a:ext cx="3831024" cy="415179"/>
          </a:xfrm>
          <a:prstGeom prst="rect">
            <a:avLst/>
          </a:prstGeom>
          <a:noFill/>
        </p:spPr>
        <p:txBody>
          <a:bodyPr wrap="square" rtlCol="0">
            <a:spAutoFit/>
          </a:bodyPr>
          <a:lstStyle/>
          <a:p>
            <a:pPr algn="ctr"/>
            <a:r>
              <a:rPr lang="en-US" sz="2800" smtClean="0"/>
              <a:t>x</a:t>
            </a:r>
            <a:endParaRPr lang="en-US" sz="2800"/>
          </a:p>
        </p:txBody>
      </p:sp>
      <p:sp>
        <p:nvSpPr>
          <p:cNvPr id="86" name="TextBox 85"/>
          <p:cNvSpPr txBox="1"/>
          <p:nvPr/>
        </p:nvSpPr>
        <p:spPr>
          <a:xfrm rot="16200000">
            <a:off x="2966073" y="3057353"/>
            <a:ext cx="3430011" cy="440472"/>
          </a:xfrm>
          <a:prstGeom prst="rect">
            <a:avLst/>
          </a:prstGeom>
          <a:noFill/>
        </p:spPr>
        <p:txBody>
          <a:bodyPr wrap="square" rtlCol="0">
            <a:spAutoFit/>
          </a:bodyPr>
          <a:lstStyle/>
          <a:p>
            <a:pPr algn="ctr"/>
            <a:r>
              <a:rPr lang="en-US" sz="2800" smtClean="0"/>
              <a:t>y</a:t>
            </a:r>
            <a:endParaRPr lang="en-US" sz="2800" dirty="0"/>
          </a:p>
        </p:txBody>
      </p:sp>
      <p:sp>
        <p:nvSpPr>
          <p:cNvPr id="37" name="Oval 36"/>
          <p:cNvSpPr/>
          <p:nvPr/>
        </p:nvSpPr>
        <p:spPr>
          <a:xfrm>
            <a:off x="7788643" y="295813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76356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54" name="Group 53"/>
          <p:cNvGrpSpPr/>
          <p:nvPr/>
        </p:nvGrpSpPr>
        <p:grpSpPr>
          <a:xfrm>
            <a:off x="5361187" y="1725586"/>
            <a:ext cx="3413639" cy="3079026"/>
            <a:chOff x="2667643" y="1919130"/>
            <a:chExt cx="4558073" cy="4111280"/>
          </a:xfrm>
        </p:grpSpPr>
        <p:sp>
          <p:nvSpPr>
            <p:cNvPr id="55" name="Oval 54"/>
            <p:cNvSpPr/>
            <p:nvPr/>
          </p:nvSpPr>
          <p:spPr>
            <a:xfrm>
              <a:off x="6724320" y="313926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203858" y="312133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791596" y="249401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296380" y="321405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904225" y="431298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260337" y="349647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343399" y="488254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694212" y="279382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181344" y="452154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243599"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6297535" y="251010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877074"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667643" y="554383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4750797" y="396990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926319" y="559485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881300" y="308581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138906" y="384325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787214" y="420444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3892676" y="445282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320458" y="53610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248394" y="426715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908912" y="356488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3063713" y="584332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321657" y="256190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4394505" y="480123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7038628" y="245161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680221" y="19191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3869782" y="503589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Connector 82"/>
          <p:cNvCxnSpPr/>
          <p:nvPr/>
        </p:nvCxnSpPr>
        <p:spPr>
          <a:xfrm>
            <a:off x="5181623" y="1562583"/>
            <a:ext cx="0" cy="3430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181623" y="4992594"/>
            <a:ext cx="38310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181623" y="4862877"/>
            <a:ext cx="3831024" cy="415179"/>
          </a:xfrm>
          <a:prstGeom prst="rect">
            <a:avLst/>
          </a:prstGeom>
          <a:noFill/>
        </p:spPr>
        <p:txBody>
          <a:bodyPr wrap="square" rtlCol="0">
            <a:spAutoFit/>
          </a:bodyPr>
          <a:lstStyle/>
          <a:p>
            <a:pPr algn="ctr"/>
            <a:r>
              <a:rPr lang="en-US" sz="2800" smtClean="0"/>
              <a:t>x</a:t>
            </a:r>
            <a:endParaRPr lang="en-US" sz="2800"/>
          </a:p>
        </p:txBody>
      </p:sp>
      <p:sp>
        <p:nvSpPr>
          <p:cNvPr id="86" name="TextBox 85"/>
          <p:cNvSpPr txBox="1"/>
          <p:nvPr/>
        </p:nvSpPr>
        <p:spPr>
          <a:xfrm rot="16200000">
            <a:off x="2966073" y="3057353"/>
            <a:ext cx="3430011" cy="440472"/>
          </a:xfrm>
          <a:prstGeom prst="rect">
            <a:avLst/>
          </a:prstGeom>
          <a:noFill/>
        </p:spPr>
        <p:txBody>
          <a:bodyPr wrap="square" rtlCol="0">
            <a:spAutoFit/>
          </a:bodyPr>
          <a:lstStyle/>
          <a:p>
            <a:pPr algn="ctr"/>
            <a:r>
              <a:rPr lang="en-US" sz="2800" smtClean="0"/>
              <a:t>y</a:t>
            </a:r>
            <a:endParaRPr lang="en-US" sz="2800" dirty="0"/>
          </a:p>
        </p:txBody>
      </p:sp>
      <p:cxnSp>
        <p:nvCxnSpPr>
          <p:cNvPr id="90" name="Straight Connector 89"/>
          <p:cNvCxnSpPr/>
          <p:nvPr/>
        </p:nvCxnSpPr>
        <p:spPr>
          <a:xfrm flipV="1">
            <a:off x="5361187" y="1725586"/>
            <a:ext cx="3413639" cy="318681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901216" y="2615861"/>
            <a:ext cx="765291" cy="928986"/>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315857" y="5296884"/>
            <a:ext cx="4106332" cy="1187310"/>
          </a:xfrm>
          <a:prstGeom prst="rect">
            <a:avLst/>
          </a:prstGeom>
        </p:spPr>
      </p:pic>
      <p:pic>
        <p:nvPicPr>
          <p:cNvPr id="42" name="Picture 41"/>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310292" y="3496323"/>
            <a:ext cx="2117463" cy="1187310"/>
          </a:xfrm>
          <a:prstGeom prst="rect">
            <a:avLst/>
          </a:prstGeom>
        </p:spPr>
      </p:pic>
      <p:pic>
        <p:nvPicPr>
          <p:cNvPr id="43" name="Picture 42"/>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827555" y="1695762"/>
            <a:ext cx="1082937" cy="1187310"/>
          </a:xfrm>
          <a:prstGeom prst="rect">
            <a:avLst/>
          </a:prstGeom>
        </p:spPr>
      </p:pic>
      <p:cxnSp>
        <p:nvCxnSpPr>
          <p:cNvPr id="44" name="Straight Connector 43"/>
          <p:cNvCxnSpPr/>
          <p:nvPr/>
        </p:nvCxnSpPr>
        <p:spPr>
          <a:xfrm flipV="1">
            <a:off x="6731000" y="2044700"/>
            <a:ext cx="1130300" cy="208280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591300" y="2146300"/>
            <a:ext cx="433132" cy="584775"/>
          </a:xfrm>
          <a:prstGeom prst="rect">
            <a:avLst/>
          </a:prstGeom>
          <a:noFill/>
        </p:spPr>
        <p:txBody>
          <a:bodyPr wrap="none" rtlCol="0">
            <a:spAutoFit/>
          </a:bodyPr>
          <a:lstStyle/>
          <a:p>
            <a:r>
              <a:rPr lang="en-US" sz="3200" b="1" smtClean="0"/>
              <a:t>A</a:t>
            </a:r>
            <a:endParaRPr lang="en-US" sz="3200" b="1"/>
          </a:p>
        </p:txBody>
      </p:sp>
      <p:sp>
        <p:nvSpPr>
          <p:cNvPr id="48" name="TextBox 47"/>
          <p:cNvSpPr txBox="1"/>
          <p:nvPr/>
        </p:nvSpPr>
        <p:spPr>
          <a:xfrm>
            <a:off x="7670800" y="1536700"/>
            <a:ext cx="415498" cy="584775"/>
          </a:xfrm>
          <a:prstGeom prst="rect">
            <a:avLst/>
          </a:prstGeom>
          <a:noFill/>
        </p:spPr>
        <p:txBody>
          <a:bodyPr wrap="none" rtlCol="0">
            <a:spAutoFit/>
          </a:bodyPr>
          <a:lstStyle/>
          <a:p>
            <a:r>
              <a:rPr lang="en-US" sz="3200" b="1" dirty="0"/>
              <a:t>B</a:t>
            </a:r>
          </a:p>
        </p:txBody>
      </p:sp>
      <p:sp>
        <p:nvSpPr>
          <p:cNvPr id="49" name="TextBox 48"/>
          <p:cNvSpPr txBox="1"/>
          <p:nvPr/>
        </p:nvSpPr>
        <p:spPr>
          <a:xfrm>
            <a:off x="8737600" y="1358900"/>
            <a:ext cx="404278" cy="584775"/>
          </a:xfrm>
          <a:prstGeom prst="rect">
            <a:avLst/>
          </a:prstGeom>
          <a:noFill/>
        </p:spPr>
        <p:txBody>
          <a:bodyPr wrap="none" rtlCol="0">
            <a:spAutoFit/>
          </a:bodyPr>
          <a:lstStyle/>
          <a:p>
            <a:r>
              <a:rPr lang="en-US" sz="3200" b="1" dirty="0" smtClean="0"/>
              <a:t>C</a:t>
            </a:r>
            <a:endParaRPr lang="en-US" sz="3200" b="1" dirty="0"/>
          </a:p>
        </p:txBody>
      </p:sp>
      <p:sp>
        <p:nvSpPr>
          <p:cNvPr id="50" name="TextBox 49"/>
          <p:cNvSpPr txBox="1"/>
          <p:nvPr/>
        </p:nvSpPr>
        <p:spPr>
          <a:xfrm>
            <a:off x="1409700" y="1695762"/>
            <a:ext cx="433132" cy="584775"/>
          </a:xfrm>
          <a:prstGeom prst="rect">
            <a:avLst/>
          </a:prstGeom>
          <a:noFill/>
        </p:spPr>
        <p:txBody>
          <a:bodyPr wrap="none" rtlCol="0">
            <a:spAutoFit/>
          </a:bodyPr>
          <a:lstStyle/>
          <a:p>
            <a:pPr algn="ctr"/>
            <a:r>
              <a:rPr lang="en-US" sz="3200" b="1" smtClean="0"/>
              <a:t>A</a:t>
            </a:r>
            <a:endParaRPr lang="en-US" sz="3200" b="1"/>
          </a:p>
        </p:txBody>
      </p:sp>
      <p:sp>
        <p:nvSpPr>
          <p:cNvPr id="51" name="TextBox 50"/>
          <p:cNvSpPr txBox="1"/>
          <p:nvPr/>
        </p:nvSpPr>
        <p:spPr>
          <a:xfrm>
            <a:off x="1427334" y="3496323"/>
            <a:ext cx="415498" cy="584775"/>
          </a:xfrm>
          <a:prstGeom prst="rect">
            <a:avLst/>
          </a:prstGeom>
          <a:noFill/>
        </p:spPr>
        <p:txBody>
          <a:bodyPr wrap="none" rtlCol="0">
            <a:spAutoFit/>
          </a:bodyPr>
          <a:lstStyle/>
          <a:p>
            <a:pPr algn="ctr"/>
            <a:r>
              <a:rPr lang="en-US" sz="3200" b="1" dirty="0"/>
              <a:t>B</a:t>
            </a:r>
          </a:p>
        </p:txBody>
      </p:sp>
      <p:sp>
        <p:nvSpPr>
          <p:cNvPr id="52" name="TextBox 51"/>
          <p:cNvSpPr txBox="1"/>
          <p:nvPr/>
        </p:nvSpPr>
        <p:spPr>
          <a:xfrm>
            <a:off x="1438554" y="5296884"/>
            <a:ext cx="404278" cy="584775"/>
          </a:xfrm>
          <a:prstGeom prst="rect">
            <a:avLst/>
          </a:prstGeom>
          <a:noFill/>
        </p:spPr>
        <p:txBody>
          <a:bodyPr wrap="none" rtlCol="0">
            <a:spAutoFit/>
          </a:bodyPr>
          <a:lstStyle/>
          <a:p>
            <a:pPr algn="ctr"/>
            <a:r>
              <a:rPr lang="en-US" sz="3200" b="1" dirty="0" smtClean="0"/>
              <a:t>C</a:t>
            </a:r>
            <a:endParaRPr lang="en-US" sz="3200" b="1" dirty="0"/>
          </a:p>
        </p:txBody>
      </p:sp>
    </p:spTree>
    <p:extLst>
      <p:ext uri="{BB962C8B-B14F-4D97-AF65-F5344CB8AC3E}">
        <p14:creationId xmlns:p14="http://schemas.microsoft.com/office/powerpoint/2010/main" val="7027126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54" name="Group 53"/>
          <p:cNvGrpSpPr/>
          <p:nvPr/>
        </p:nvGrpSpPr>
        <p:grpSpPr>
          <a:xfrm>
            <a:off x="5361187" y="1725586"/>
            <a:ext cx="3413639" cy="3079026"/>
            <a:chOff x="2667643" y="1919130"/>
            <a:chExt cx="4558073" cy="4111280"/>
          </a:xfrm>
        </p:grpSpPr>
        <p:sp>
          <p:nvSpPr>
            <p:cNvPr id="55" name="Oval 54"/>
            <p:cNvSpPr/>
            <p:nvPr/>
          </p:nvSpPr>
          <p:spPr>
            <a:xfrm>
              <a:off x="6724320" y="313926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203858" y="312133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791596" y="249401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296380" y="321405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904225" y="431298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260337" y="349647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343399" y="488254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694212" y="279382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181344" y="452154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243599"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6297535" y="251010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877074"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667643" y="554383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4750797" y="396990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926319" y="559485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881300" y="308581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138906" y="384325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787214" y="420444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3892676" y="445282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320458" y="53610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248394" y="426715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908912" y="356488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3063713" y="584332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321657" y="256190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4394505" y="480123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7038628" y="245161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680221" y="19191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3869782" y="503589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3" name="Straight Connector 82"/>
          <p:cNvCxnSpPr/>
          <p:nvPr/>
        </p:nvCxnSpPr>
        <p:spPr>
          <a:xfrm>
            <a:off x="5181623" y="1562583"/>
            <a:ext cx="0" cy="3430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181623" y="4992594"/>
            <a:ext cx="38310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181623" y="4862877"/>
            <a:ext cx="3831024" cy="415179"/>
          </a:xfrm>
          <a:prstGeom prst="rect">
            <a:avLst/>
          </a:prstGeom>
          <a:noFill/>
        </p:spPr>
        <p:txBody>
          <a:bodyPr wrap="square" rtlCol="0">
            <a:spAutoFit/>
          </a:bodyPr>
          <a:lstStyle/>
          <a:p>
            <a:pPr algn="ctr"/>
            <a:r>
              <a:rPr lang="en-US" sz="2800" smtClean="0"/>
              <a:t>x</a:t>
            </a:r>
            <a:endParaRPr lang="en-US" sz="2800"/>
          </a:p>
        </p:txBody>
      </p:sp>
      <p:sp>
        <p:nvSpPr>
          <p:cNvPr id="86" name="TextBox 85"/>
          <p:cNvSpPr txBox="1"/>
          <p:nvPr/>
        </p:nvSpPr>
        <p:spPr>
          <a:xfrm rot="16200000">
            <a:off x="2966073" y="3057353"/>
            <a:ext cx="3430011" cy="440472"/>
          </a:xfrm>
          <a:prstGeom prst="rect">
            <a:avLst/>
          </a:prstGeom>
          <a:noFill/>
        </p:spPr>
        <p:txBody>
          <a:bodyPr wrap="square" rtlCol="0">
            <a:spAutoFit/>
          </a:bodyPr>
          <a:lstStyle/>
          <a:p>
            <a:pPr algn="ctr"/>
            <a:r>
              <a:rPr lang="en-US" sz="2800" smtClean="0"/>
              <a:t>y</a:t>
            </a:r>
            <a:endParaRPr lang="en-US" sz="2800" dirty="0"/>
          </a:p>
        </p:txBody>
      </p:sp>
      <p:cxnSp>
        <p:nvCxnSpPr>
          <p:cNvPr id="91" name="Straight Connector 90"/>
          <p:cNvCxnSpPr/>
          <p:nvPr/>
        </p:nvCxnSpPr>
        <p:spPr>
          <a:xfrm>
            <a:off x="6901216" y="2615861"/>
            <a:ext cx="765291" cy="92898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827555" y="1695762"/>
            <a:ext cx="1082937" cy="1187310"/>
          </a:xfrm>
          <a:prstGeom prst="rect">
            <a:avLst/>
          </a:prstGeom>
        </p:spPr>
      </p:pic>
      <p:sp>
        <p:nvSpPr>
          <p:cNvPr id="41" name="TextBox 40"/>
          <p:cNvSpPr txBox="1"/>
          <p:nvPr/>
        </p:nvSpPr>
        <p:spPr>
          <a:xfrm>
            <a:off x="1409700" y="1695762"/>
            <a:ext cx="433132" cy="584775"/>
          </a:xfrm>
          <a:prstGeom prst="rect">
            <a:avLst/>
          </a:prstGeom>
          <a:noFill/>
        </p:spPr>
        <p:txBody>
          <a:bodyPr wrap="none" rtlCol="0">
            <a:spAutoFit/>
          </a:bodyPr>
          <a:lstStyle/>
          <a:p>
            <a:pPr algn="ctr"/>
            <a:r>
              <a:rPr lang="en-US" sz="3200" b="1" smtClean="0"/>
              <a:t>A</a:t>
            </a:r>
            <a:endParaRPr lang="en-US" sz="3200" b="1"/>
          </a:p>
        </p:txBody>
      </p:sp>
      <p:cxnSp>
        <p:nvCxnSpPr>
          <p:cNvPr id="42" name="Straight Connector 41"/>
          <p:cNvCxnSpPr/>
          <p:nvPr/>
        </p:nvCxnSpPr>
        <p:spPr>
          <a:xfrm flipV="1">
            <a:off x="5361187" y="1725586"/>
            <a:ext cx="3413639" cy="318681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560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232293" y="3598011"/>
            <a:ext cx="3413639" cy="3186815"/>
            <a:chOff x="3232293" y="3598011"/>
            <a:chExt cx="3413639" cy="3186815"/>
          </a:xfrm>
        </p:grpSpPr>
        <p:grpSp>
          <p:nvGrpSpPr>
            <p:cNvPr id="48" name="Group 47"/>
            <p:cNvGrpSpPr/>
            <p:nvPr/>
          </p:nvGrpSpPr>
          <p:grpSpPr>
            <a:xfrm>
              <a:off x="3232293" y="3598011"/>
              <a:ext cx="3413639" cy="3079026"/>
              <a:chOff x="2667643" y="1919130"/>
              <a:chExt cx="4558073" cy="4111280"/>
            </a:xfrm>
            <a:solidFill>
              <a:srgbClr val="00B050"/>
            </a:solidFill>
          </p:grpSpPr>
          <p:sp>
            <p:nvSpPr>
              <p:cNvPr id="53" name="Oval 52"/>
              <p:cNvSpPr/>
              <p:nvPr/>
            </p:nvSpPr>
            <p:spPr>
              <a:xfrm>
                <a:off x="6724320" y="313926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6203858" y="312133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6791596" y="249401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5296380" y="321405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4904225" y="431298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5260337" y="349647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343399" y="488254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5694212" y="279382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4181344" y="452154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4243599"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6297535" y="251010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4877074"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2667643" y="554383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750797" y="396990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3926319" y="559485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5881300" y="308581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5138906" y="384325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3787214" y="420444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3892676" y="445282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3320458" y="53610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248394" y="426715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5908912" y="356488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063713" y="584332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5321657" y="256190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4394505" y="480123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7038628" y="245161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6680221" y="19191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3869782" y="503589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0" name="Straight Connector 49"/>
            <p:cNvCxnSpPr/>
            <p:nvPr/>
          </p:nvCxnSpPr>
          <p:spPr>
            <a:xfrm flipV="1">
              <a:off x="3232293" y="3598011"/>
              <a:ext cx="3413639" cy="3186815"/>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772322" y="4488286"/>
              <a:ext cx="765291" cy="928986"/>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cxnSp>
        <p:nvCxnSpPr>
          <p:cNvPr id="83" name="Straight Connector 82"/>
          <p:cNvCxnSpPr/>
          <p:nvPr/>
        </p:nvCxnSpPr>
        <p:spPr>
          <a:xfrm>
            <a:off x="5181623" y="1562583"/>
            <a:ext cx="0" cy="3430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5181623" y="1725586"/>
            <a:ext cx="3831024" cy="3267008"/>
            <a:chOff x="5181623" y="1725586"/>
            <a:chExt cx="3831024" cy="3267008"/>
          </a:xfrm>
        </p:grpSpPr>
        <p:grpSp>
          <p:nvGrpSpPr>
            <p:cNvPr id="54" name="Group 53"/>
            <p:cNvGrpSpPr/>
            <p:nvPr/>
          </p:nvGrpSpPr>
          <p:grpSpPr>
            <a:xfrm>
              <a:off x="5361187" y="1725586"/>
              <a:ext cx="3413639" cy="3079026"/>
              <a:chOff x="2667643" y="1919130"/>
              <a:chExt cx="4558073" cy="4111280"/>
            </a:xfrm>
          </p:grpSpPr>
          <p:sp>
            <p:nvSpPr>
              <p:cNvPr id="55" name="Oval 54"/>
              <p:cNvSpPr/>
              <p:nvPr/>
            </p:nvSpPr>
            <p:spPr>
              <a:xfrm>
                <a:off x="6724320" y="313926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203858" y="312133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791596" y="249401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296380" y="321405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904225" y="431298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260337" y="349647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343399" y="4882544"/>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694212" y="279382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181344" y="452154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243599"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6297535" y="2510106"/>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877074" y="360346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667643" y="554383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4750797" y="396990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926319" y="5594858"/>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881300" y="3085811"/>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138906" y="384325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787214" y="4204443"/>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3892676" y="445282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320458" y="53610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248394" y="426715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908912" y="356488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3063713" y="5843322"/>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321657" y="256190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4394505" y="4801235"/>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7038628" y="2451617"/>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680221" y="1919130"/>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3869782" y="5035899"/>
                <a:ext cx="187088" cy="187088"/>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4" name="Straight Connector 83"/>
            <p:cNvCxnSpPr/>
            <p:nvPr/>
          </p:nvCxnSpPr>
          <p:spPr>
            <a:xfrm>
              <a:off x="5181623" y="4992594"/>
              <a:ext cx="38310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5361187" y="1725586"/>
              <a:ext cx="3413639" cy="3186815"/>
            </a:xfrm>
            <a:prstGeom prst="line">
              <a:avLst/>
            </a:prstGeom>
            <a:ln w="571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901216" y="2615861"/>
              <a:ext cx="765291" cy="928986"/>
            </a:xfrm>
            <a:prstGeom prst="line">
              <a:avLst/>
            </a:prstGeom>
            <a:ln w="571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181623" y="3127137"/>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6" name="Straight Arrow Connector 115"/>
          <p:cNvCxnSpPr/>
          <p:nvPr/>
        </p:nvCxnSpPr>
        <p:spPr>
          <a:xfrm flipH="1">
            <a:off x="5274237" y="2286739"/>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H="1">
            <a:off x="3305586" y="4517421"/>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H="1">
            <a:off x="3612737" y="4714075"/>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H="1">
            <a:off x="4227634" y="4561708"/>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H="1">
            <a:off x="3765137" y="4377217"/>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4183704" y="4115402"/>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4575004" y="3962904"/>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H="1">
            <a:off x="3821383" y="4052849"/>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H="1">
            <a:off x="4126584" y="3511228"/>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H="1">
            <a:off x="4468847" y="3062879"/>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a:off x="4982246" y="3588453"/>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5149341" y="3238553"/>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H="1">
            <a:off x="5254848" y="2782786"/>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H="1">
            <a:off x="5269891" y="2978050"/>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a:off x="5733676" y="3037436"/>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a:off x="5554062" y="2453468"/>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H="1">
            <a:off x="5694020" y="2675199"/>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a:off x="4487586" y="3569313"/>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H="1">
            <a:off x="4849661" y="3328916"/>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H="1">
            <a:off x="4945156" y="3056358"/>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H="1">
            <a:off x="5967227" y="2687499"/>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flipH="1">
            <a:off x="6328416" y="2725781"/>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H="1">
            <a:off x="6392998" y="2216467"/>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flipH="1">
            <a:off x="6588528" y="2206502"/>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H="1">
            <a:off x="6284399" y="1809961"/>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H="1">
            <a:off x="6037277" y="2224901"/>
            <a:ext cx="2121288" cy="18654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6084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232293" y="3598011"/>
            <a:ext cx="3413639" cy="3186815"/>
            <a:chOff x="3232293" y="3598011"/>
            <a:chExt cx="3413639" cy="3186815"/>
          </a:xfrm>
        </p:grpSpPr>
        <p:grpSp>
          <p:nvGrpSpPr>
            <p:cNvPr id="48" name="Group 47"/>
            <p:cNvGrpSpPr/>
            <p:nvPr/>
          </p:nvGrpSpPr>
          <p:grpSpPr>
            <a:xfrm>
              <a:off x="3232293" y="3598011"/>
              <a:ext cx="3413639" cy="3079026"/>
              <a:chOff x="2667643" y="1919130"/>
              <a:chExt cx="4558073" cy="4111280"/>
            </a:xfrm>
            <a:solidFill>
              <a:srgbClr val="00B050"/>
            </a:solidFill>
          </p:grpSpPr>
          <p:sp>
            <p:nvSpPr>
              <p:cNvPr id="53" name="Oval 52"/>
              <p:cNvSpPr/>
              <p:nvPr/>
            </p:nvSpPr>
            <p:spPr>
              <a:xfrm>
                <a:off x="6724320" y="313926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6203858" y="312133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6791596" y="249401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5296380" y="321405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4904225" y="431298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5260337" y="349647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343399" y="488254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5694212" y="279382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4181344" y="452154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4243599"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6297535" y="251010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4877074"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2667643" y="554383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750797" y="396990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3926319" y="559485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5881300" y="308581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5138906" y="384325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3787214" y="420444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3892676" y="445282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3320458" y="53610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248394" y="426715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5908912" y="356488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063713" y="584332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5321657" y="256190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4394505" y="480123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7038628" y="245161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6680221" y="19191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3869782" y="503589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0" name="Straight Connector 49"/>
            <p:cNvCxnSpPr/>
            <p:nvPr/>
          </p:nvCxnSpPr>
          <p:spPr>
            <a:xfrm flipV="1">
              <a:off x="3232293" y="3598011"/>
              <a:ext cx="3413639" cy="3186815"/>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772322" y="4488286"/>
              <a:ext cx="765291" cy="928986"/>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15" name="Group 14"/>
          <p:cNvGrpSpPr/>
          <p:nvPr/>
        </p:nvGrpSpPr>
        <p:grpSpPr>
          <a:xfrm>
            <a:off x="2797806" y="3399565"/>
            <a:ext cx="4189505" cy="3186815"/>
            <a:chOff x="-161623" y="1276885"/>
            <a:chExt cx="4189505" cy="3186815"/>
          </a:xfrm>
        </p:grpSpPr>
        <p:grpSp>
          <p:nvGrpSpPr>
            <p:cNvPr id="10" name="Group 9"/>
            <p:cNvGrpSpPr/>
            <p:nvPr/>
          </p:nvGrpSpPr>
          <p:grpSpPr>
            <a:xfrm>
              <a:off x="-161623" y="2273480"/>
              <a:ext cx="4189505" cy="1170806"/>
              <a:chOff x="-161623" y="2273480"/>
              <a:chExt cx="4189505" cy="1170806"/>
            </a:xfrm>
          </p:grpSpPr>
          <p:sp>
            <p:nvSpPr>
              <p:cNvPr id="45" name="Oval 44"/>
              <p:cNvSpPr/>
              <p:nvPr/>
            </p:nvSpPr>
            <p:spPr>
              <a:xfrm rot="2565723">
                <a:off x="3291597" y="3304172"/>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rot="2565723">
                <a:off x="3014542" y="302966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rot="2565723">
                <a:off x="3656688" y="298359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rot="2565723">
                <a:off x="2468422" y="261921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rot="2565723">
                <a:off x="1694011" y="302404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rot="2565723">
                <a:off x="2305000" y="275617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rot="2565723">
                <a:off x="546191" y="254355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rot="2565723">
                <a:off x="2900852" y="259043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rot="2565723">
                <a:off x="1190489" y="277114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2565723">
                <a:off x="1691550" y="229800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rot="2565723">
                <a:off x="3376849" y="274122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rot="2565723">
                <a:off x="2039861" y="262011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rot="2565723">
                <a:off x="-161623" y="256355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rot="2565723">
                <a:off x="1784101" y="275738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rot="2565723">
                <a:off x="504505" y="323162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rot="2565723">
                <a:off x="2855248" y="284611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rot="2565723">
                <a:off x="2061899" y="288510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rot="2565723">
                <a:off x="1135023" y="239638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rot="2565723">
                <a:off x="1066710" y="258658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rot="2565723">
                <a:off x="290275" y="279498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rot="2565723">
                <a:off x="1356714" y="266536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rot="2565723">
                <a:off x="2626827" y="312357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rot="2565723">
                <a:off x="-96133" y="292961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rot="2565723">
                <a:off x="2813933" y="227348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rot="2565723">
                <a:off x="1165479" y="303332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rot="2565723">
                <a:off x="3814075" y="308589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rot="2565723">
                <a:off x="3887768" y="261086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rot="2565723">
                <a:off x="757640" y="289553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3" name="Straight Connector 42"/>
            <p:cNvCxnSpPr/>
            <p:nvPr/>
          </p:nvCxnSpPr>
          <p:spPr>
            <a:xfrm rot="2565723" flipV="1">
              <a:off x="212109" y="1276885"/>
              <a:ext cx="3413639" cy="3186815"/>
            </a:xfrm>
            <a:prstGeom prst="line">
              <a:avLst/>
            </a:prstGeom>
            <a:solidFill>
              <a:srgbClr val="00B050"/>
            </a:solidFill>
            <a:ln w="571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213175" y="2244536"/>
              <a:ext cx="24565" cy="1228693"/>
            </a:xfrm>
            <a:prstGeom prst="line">
              <a:avLst/>
            </a:prstGeom>
            <a:solidFill>
              <a:srgbClr val="00B050"/>
            </a:solidFill>
            <a:ln w="57150">
              <a:solidFill>
                <a:srgbClr val="0432FF"/>
              </a:solidFill>
            </a:ln>
          </p:spPr>
          <p:style>
            <a:lnRef idx="1">
              <a:schemeClr val="accent1"/>
            </a:lnRef>
            <a:fillRef idx="0">
              <a:schemeClr val="accent1"/>
            </a:fillRef>
            <a:effectRef idx="0">
              <a:schemeClr val="accent1"/>
            </a:effectRef>
            <a:fontRef idx="minor">
              <a:schemeClr val="tx1"/>
            </a:fontRef>
          </p:style>
        </p:cxnSp>
      </p:grpSp>
      <p:cxnSp>
        <p:nvCxnSpPr>
          <p:cNvPr id="77" name="Straight Arrow Connector 76"/>
          <p:cNvCxnSpPr/>
          <p:nvPr/>
        </p:nvCxnSpPr>
        <p:spPr>
          <a:xfrm flipH="1" flipV="1">
            <a:off x="2876175" y="4776111"/>
            <a:ext cx="411670" cy="15531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71" idx="5"/>
          </p:cNvCxnSpPr>
          <p:nvPr/>
        </p:nvCxnSpPr>
        <p:spPr>
          <a:xfrm flipH="1" flipV="1">
            <a:off x="2936089" y="5192360"/>
            <a:ext cx="690120" cy="14418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flipV="1">
            <a:off x="3551969" y="5449623"/>
            <a:ext cx="672686" cy="96342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H="1" flipV="1">
            <a:off x="3290631" y="4940156"/>
            <a:ext cx="534440" cy="129633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H="1" flipV="1">
            <a:off x="3535395" y="4688729"/>
            <a:ext cx="269233" cy="12039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115" idx="5"/>
          </p:cNvCxnSpPr>
          <p:nvPr/>
        </p:nvCxnSpPr>
        <p:spPr>
          <a:xfrm flipH="1" flipV="1">
            <a:off x="3788157" y="5069730"/>
            <a:ext cx="464039" cy="9820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12" idx="1"/>
          </p:cNvCxnSpPr>
          <p:nvPr/>
        </p:nvCxnSpPr>
        <p:spPr>
          <a:xfrm flipH="1" flipV="1">
            <a:off x="4191460" y="5199829"/>
            <a:ext cx="354636" cy="57717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H="1" flipV="1">
            <a:off x="4098932" y="4821441"/>
            <a:ext cx="125638" cy="7288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4098188" y="4548836"/>
            <a:ext cx="91583" cy="84716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flipV="1">
            <a:off x="4222935" y="4912452"/>
            <a:ext cx="172618" cy="7028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69" idx="1"/>
          </p:cNvCxnSpPr>
          <p:nvPr/>
        </p:nvCxnSpPr>
        <p:spPr>
          <a:xfrm flipH="1" flipV="1">
            <a:off x="4383464" y="4788096"/>
            <a:ext cx="97581" cy="6450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endCxn id="58" idx="0"/>
          </p:cNvCxnSpPr>
          <p:nvPr/>
        </p:nvCxnSpPr>
        <p:spPr>
          <a:xfrm flipV="1">
            <a:off x="4494056" y="4439307"/>
            <a:ext cx="274546" cy="4771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H="1" flipV="1">
            <a:off x="4675931" y="5245912"/>
            <a:ext cx="310637" cy="1965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flipV="1">
            <a:off x="4777039" y="4952862"/>
            <a:ext cx="150059" cy="25170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flipV="1">
            <a:off x="4951464" y="4859448"/>
            <a:ext cx="111308" cy="2410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H="1" flipV="1">
            <a:off x="5075986" y="4777673"/>
            <a:ext cx="111308" cy="2410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5227990" y="4872321"/>
            <a:ext cx="139786" cy="1079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a:off x="5687444" y="4895385"/>
            <a:ext cx="55434" cy="4268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a:off x="5318821" y="4637868"/>
            <a:ext cx="169758" cy="1788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53" idx="0"/>
          </p:cNvCxnSpPr>
          <p:nvPr/>
        </p:nvCxnSpPr>
        <p:spPr>
          <a:xfrm>
            <a:off x="6340483" y="4511796"/>
            <a:ext cx="3023" cy="99814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a:off x="6396443" y="4135211"/>
            <a:ext cx="289034" cy="10197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13" idx="5"/>
          </p:cNvCxnSpPr>
          <p:nvPr/>
        </p:nvCxnSpPr>
        <p:spPr>
          <a:xfrm>
            <a:off x="6625413" y="4116397"/>
            <a:ext cx="237969" cy="11594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14" idx="5"/>
          </p:cNvCxnSpPr>
          <p:nvPr/>
        </p:nvCxnSpPr>
        <p:spPr>
          <a:xfrm>
            <a:off x="6356994" y="3717606"/>
            <a:ext cx="580730" cy="109179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87" idx="5"/>
          </p:cNvCxnSpPr>
          <p:nvPr/>
        </p:nvCxnSpPr>
        <p:spPr>
          <a:xfrm>
            <a:off x="6000236" y="4617962"/>
            <a:ext cx="91853" cy="6449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03" idx="4"/>
          </p:cNvCxnSpPr>
          <p:nvPr/>
        </p:nvCxnSpPr>
        <p:spPr>
          <a:xfrm>
            <a:off x="5709127" y="4611877"/>
            <a:ext cx="189674" cy="4298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endCxn id="72" idx="6"/>
          </p:cNvCxnSpPr>
          <p:nvPr/>
        </p:nvCxnSpPr>
        <p:spPr>
          <a:xfrm>
            <a:off x="5315118" y="4162111"/>
            <a:ext cx="579735" cy="3516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endCxn id="56" idx="7"/>
          </p:cNvCxnSpPr>
          <p:nvPr/>
        </p:nvCxnSpPr>
        <p:spPr>
          <a:xfrm>
            <a:off x="5540001" y="4314511"/>
            <a:ext cx="460341" cy="46592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endCxn id="59" idx="0"/>
          </p:cNvCxnSpPr>
          <p:nvPr/>
        </p:nvCxnSpPr>
        <p:spPr>
          <a:xfrm>
            <a:off x="6004635" y="4093345"/>
            <a:ext cx="449266" cy="7891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6404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cxnSp>
        <p:nvCxnSpPr>
          <p:cNvPr id="83" name="Straight Connector 82"/>
          <p:cNvCxnSpPr/>
          <p:nvPr/>
        </p:nvCxnSpPr>
        <p:spPr>
          <a:xfrm>
            <a:off x="5181623" y="4077148"/>
            <a:ext cx="0" cy="16351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p:cNvSpPr txBox="1"/>
              <p:nvPr/>
            </p:nvSpPr>
            <p:spPr>
              <a:xfrm>
                <a:off x="2255543" y="4927422"/>
                <a:ext cx="896448" cy="523220"/>
              </a:xfrm>
              <a:prstGeom prst="rect">
                <a:avLst/>
              </a:prstGeom>
              <a:noFill/>
            </p:spPr>
            <p:txBody>
              <a:bodyPr wrap="square" rtlCol="0">
                <a:spAutoFit/>
              </a:bodyPr>
              <a:lstStyle/>
              <a:p>
                <a:pPr algn="ct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a:t>1</a:t>
                </a:r>
                <a:endParaRPr lang="en-US" sz="2800" dirty="0"/>
              </a:p>
            </p:txBody>
          </p:sp>
        </mc:Choice>
        <mc:Fallback xmlns="">
          <p:sp>
            <p:nvSpPr>
              <p:cNvPr id="85" name="TextBox 84"/>
              <p:cNvSpPr txBox="1">
                <a:spLocks noRot="1" noChangeAspect="1" noMove="1" noResize="1" noEditPoints="1" noAdjustHandles="1" noChangeArrowheads="1" noChangeShapeType="1" noTextEdit="1"/>
              </p:cNvSpPr>
              <p:nvPr/>
            </p:nvSpPr>
            <p:spPr>
              <a:xfrm>
                <a:off x="2255543" y="4927422"/>
                <a:ext cx="896448" cy="523220"/>
              </a:xfrm>
              <a:prstGeom prst="rect">
                <a:avLst/>
              </a:prstGeom>
              <a:blipFill rotWithShape="0">
                <a:blip r:embed="rId4"/>
                <a:stretch>
                  <a:fillRect b="-290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rot="16200000">
                <a:off x="4515698" y="3951373"/>
                <a:ext cx="782583" cy="523220"/>
              </a:xfrm>
              <a:prstGeom prst="rect">
                <a:avLst/>
              </a:prstGeom>
              <a:noFill/>
            </p:spPr>
            <p:txBody>
              <a:bodyPr wrap="square" rtlCol="0">
                <a:spAutoFit/>
              </a:bodyPr>
              <a:lstStyle/>
              <a:p>
                <a:pPr algn="ct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2</a:t>
                </a:r>
                <a:endParaRPr lang="en-US" sz="2800" dirty="0"/>
              </a:p>
            </p:txBody>
          </p:sp>
        </mc:Choice>
        <mc:Fallback xmlns="">
          <p:sp>
            <p:nvSpPr>
              <p:cNvPr id="86" name="TextBox 85"/>
              <p:cNvSpPr txBox="1">
                <a:spLocks noRot="1" noChangeAspect="1" noMove="1" noResize="1" noEditPoints="1" noAdjustHandles="1" noChangeArrowheads="1" noChangeShapeType="1" noTextEdit="1"/>
              </p:cNvSpPr>
              <p:nvPr/>
            </p:nvSpPr>
            <p:spPr>
              <a:xfrm rot="16200000">
                <a:off x="4515698" y="3951373"/>
                <a:ext cx="782583" cy="523220"/>
              </a:xfrm>
              <a:prstGeom prst="rect">
                <a:avLst/>
              </a:prstGeom>
              <a:blipFill rotWithShape="0">
                <a:blip r:embed="rId5"/>
                <a:stretch>
                  <a:fillRect r="-29070"/>
                </a:stretch>
              </a:blipFill>
            </p:spPr>
            <p:txBody>
              <a:bodyPr/>
              <a:lstStyle/>
              <a:p>
                <a:r>
                  <a:rPr lang="en-US">
                    <a:noFill/>
                  </a:rPr>
                  <a:t> </a:t>
                </a:r>
              </a:p>
            </p:txBody>
          </p:sp>
        </mc:Fallback>
      </mc:AlternateContent>
      <p:cxnSp>
        <p:nvCxnSpPr>
          <p:cNvPr id="144" name="Straight Connector 143"/>
          <p:cNvCxnSpPr/>
          <p:nvPr/>
        </p:nvCxnSpPr>
        <p:spPr>
          <a:xfrm>
            <a:off x="2495774" y="4992594"/>
            <a:ext cx="47871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797806" y="4396160"/>
            <a:ext cx="4189505" cy="1170806"/>
            <a:chOff x="-161623" y="2273480"/>
            <a:chExt cx="4189505" cy="1170806"/>
          </a:xfrm>
        </p:grpSpPr>
        <p:sp>
          <p:nvSpPr>
            <p:cNvPr id="45" name="Oval 44"/>
            <p:cNvSpPr/>
            <p:nvPr/>
          </p:nvSpPr>
          <p:spPr>
            <a:xfrm rot="2565723">
              <a:off x="3291597" y="3304172"/>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rot="2565723">
              <a:off x="3014542" y="302966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rot="2565723">
              <a:off x="3656688" y="298359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rot="2565723">
              <a:off x="2468422" y="261921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rot="2565723">
              <a:off x="1694011" y="302404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rot="2565723">
              <a:off x="2305000" y="275617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rot="2565723">
              <a:off x="546191" y="254355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rot="2565723">
              <a:off x="2900852" y="259043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rot="2565723">
              <a:off x="1190489" y="277114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2565723">
              <a:off x="1691550" y="229800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rot="2565723">
              <a:off x="3376849" y="274122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rot="2565723">
              <a:off x="2039861" y="262011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rot="2565723">
              <a:off x="-161623" y="256355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rot="2565723">
              <a:off x="1784101" y="275738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rot="2565723">
              <a:off x="504505" y="323162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rot="2565723">
              <a:off x="2855248" y="284611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rot="2565723">
              <a:off x="2061899" y="288510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rot="2565723">
              <a:off x="1135023" y="239638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rot="2565723">
              <a:off x="1066710" y="258658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rot="2565723">
              <a:off x="290275" y="279498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rot="2565723">
              <a:off x="1356714" y="266536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rot="2565723">
              <a:off x="2626827" y="312357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rot="2565723">
              <a:off x="-96133" y="292961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rot="2565723">
              <a:off x="2813933" y="227348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rot="2565723">
              <a:off x="1165479" y="303332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rot="2565723">
              <a:off x="3814075" y="308589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rot="2565723">
              <a:off x="3887768" y="261086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rot="2565723">
              <a:off x="757640" y="289553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28277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87" name="Picture 86"/>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757969" y="5177953"/>
            <a:ext cx="4816337" cy="1187310"/>
          </a:xfrm>
          <a:prstGeom prst="rect">
            <a:avLst/>
          </a:prstGeom>
        </p:spPr>
      </p:pic>
      <p:pic>
        <p:nvPicPr>
          <p:cNvPr id="88" name="Picture 87"/>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448865" y="5177953"/>
            <a:ext cx="1441313" cy="1187310"/>
          </a:xfrm>
          <a:prstGeom prst="rect">
            <a:avLst/>
          </a:prstGeom>
        </p:spPr>
      </p:pic>
      <p:grpSp>
        <p:nvGrpSpPr>
          <p:cNvPr id="293" name="Group 292"/>
          <p:cNvGrpSpPr/>
          <p:nvPr/>
        </p:nvGrpSpPr>
        <p:grpSpPr>
          <a:xfrm>
            <a:off x="6562162" y="1896725"/>
            <a:ext cx="1804812" cy="1458348"/>
            <a:chOff x="4701091" y="3088887"/>
            <a:chExt cx="1804812" cy="1458348"/>
          </a:xfrm>
        </p:grpSpPr>
        <p:grpSp>
          <p:nvGrpSpPr>
            <p:cNvPr id="96" name="Group 95"/>
            <p:cNvGrpSpPr/>
            <p:nvPr/>
          </p:nvGrpSpPr>
          <p:grpSpPr>
            <a:xfrm>
              <a:off x="4888265" y="3174376"/>
              <a:ext cx="1470574" cy="1372859"/>
              <a:chOff x="3232293" y="3598011"/>
              <a:chExt cx="3413639" cy="3186815"/>
            </a:xfrm>
          </p:grpSpPr>
          <p:grpSp>
            <p:nvGrpSpPr>
              <p:cNvPr id="97" name="Group 96"/>
              <p:cNvGrpSpPr/>
              <p:nvPr/>
            </p:nvGrpSpPr>
            <p:grpSpPr>
              <a:xfrm>
                <a:off x="3232293" y="3598011"/>
                <a:ext cx="3413639" cy="3079026"/>
                <a:chOff x="2667643" y="1919130"/>
                <a:chExt cx="4558073" cy="4111280"/>
              </a:xfrm>
              <a:solidFill>
                <a:srgbClr val="00B050"/>
              </a:solidFill>
            </p:grpSpPr>
            <p:sp>
              <p:nvSpPr>
                <p:cNvPr id="100" name="Oval 99"/>
                <p:cNvSpPr/>
                <p:nvPr/>
              </p:nvSpPr>
              <p:spPr>
                <a:xfrm>
                  <a:off x="6724320" y="313926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6203858" y="312133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791596" y="249401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5296380" y="321405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4904225" y="431298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260337" y="349647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3343399" y="488254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5694212" y="279382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181344" y="452154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4243599"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297535" y="251010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4877074"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2667643" y="554383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4750797" y="396990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926319" y="559485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5881300" y="308581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5138906" y="384325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3787214" y="420444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3892676" y="445282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3320458" y="53610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4248394" y="426715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5908912" y="356488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3063713" y="584332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5321657" y="256190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4394505" y="480123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7038628" y="245161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6680221" y="19191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3869782" y="503589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8" name="Straight Connector 97"/>
              <p:cNvCxnSpPr/>
              <p:nvPr/>
            </p:nvCxnSpPr>
            <p:spPr>
              <a:xfrm flipV="1">
                <a:off x="3232293" y="3598011"/>
                <a:ext cx="3413639" cy="3186815"/>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4772322" y="4488286"/>
                <a:ext cx="765291" cy="928986"/>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4701091" y="3088887"/>
              <a:ext cx="1804812" cy="1372859"/>
              <a:chOff x="-161623" y="1276885"/>
              <a:chExt cx="4189505" cy="3186815"/>
            </a:xfrm>
          </p:grpSpPr>
          <p:grpSp>
            <p:nvGrpSpPr>
              <p:cNvPr id="133" name="Group 132"/>
              <p:cNvGrpSpPr/>
              <p:nvPr/>
            </p:nvGrpSpPr>
            <p:grpSpPr>
              <a:xfrm>
                <a:off x="-161623" y="2273480"/>
                <a:ext cx="4189505" cy="1170806"/>
                <a:chOff x="-161623" y="2273480"/>
                <a:chExt cx="4189505" cy="1170806"/>
              </a:xfrm>
            </p:grpSpPr>
            <p:sp>
              <p:nvSpPr>
                <p:cNvPr id="136" name="Oval 135"/>
                <p:cNvSpPr/>
                <p:nvPr/>
              </p:nvSpPr>
              <p:spPr>
                <a:xfrm rot="2565723">
                  <a:off x="3291597" y="3304172"/>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rot="2565723">
                  <a:off x="3014542" y="302966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rot="2565723">
                  <a:off x="3656688" y="298359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rot="2565723">
                  <a:off x="2468422" y="261921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rot="2565723">
                  <a:off x="1694011" y="302404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rot="2565723">
                  <a:off x="2305000" y="275617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rot="2565723">
                  <a:off x="546191" y="2543558"/>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rot="2565723">
                  <a:off x="2900852" y="259043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rot="2565723">
                  <a:off x="1190489" y="277114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rot="2565723">
                  <a:off x="1691550" y="229800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rot="2565723">
                  <a:off x="3376849" y="274122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rot="2565723">
                  <a:off x="2039861" y="262011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rot="2565723">
                  <a:off x="-161623" y="256355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rot="2565723">
                  <a:off x="1784101" y="275738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rot="2565723">
                  <a:off x="504505" y="3231624"/>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rot="2565723">
                  <a:off x="2855248" y="284611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rot="2565723">
                  <a:off x="2061899" y="288510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rot="2565723">
                  <a:off x="1135023" y="239638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rot="2565723">
                  <a:off x="1066710" y="258658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rot="2565723">
                  <a:off x="290275" y="279498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rot="2565723">
                  <a:off x="1356714" y="2665363"/>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rot="2565723">
                  <a:off x="2626827" y="3123577"/>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rot="2565723">
                  <a:off x="-96133" y="2929619"/>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rot="2565723">
                  <a:off x="2813933" y="2273480"/>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rot="2565723">
                  <a:off x="1165479" y="3033321"/>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rot="2565723">
                  <a:off x="3814075" y="3085895"/>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rot="2565723">
                  <a:off x="3887768" y="261086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rot="2565723">
                  <a:off x="757640" y="2895536"/>
                  <a:ext cx="140114" cy="140114"/>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4" name="Straight Connector 133"/>
              <p:cNvCxnSpPr/>
              <p:nvPr/>
            </p:nvCxnSpPr>
            <p:spPr>
              <a:xfrm rot="2565723" flipV="1">
                <a:off x="212109" y="1276885"/>
                <a:ext cx="3413639" cy="3186815"/>
              </a:xfrm>
              <a:prstGeom prst="line">
                <a:avLst/>
              </a:prstGeom>
              <a:solidFill>
                <a:srgbClr val="00B050"/>
              </a:solidFill>
              <a:ln w="571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2213175" y="2244536"/>
                <a:ext cx="24565" cy="1228693"/>
              </a:xfrm>
              <a:prstGeom prst="line">
                <a:avLst/>
              </a:prstGeom>
              <a:solidFill>
                <a:srgbClr val="00B050"/>
              </a:solidFill>
              <a:ln w="57150">
                <a:solidFill>
                  <a:srgbClr val="0432FF"/>
                </a:solidFill>
              </a:ln>
            </p:spPr>
            <p:style>
              <a:lnRef idx="1">
                <a:schemeClr val="accent1"/>
              </a:lnRef>
              <a:fillRef idx="0">
                <a:schemeClr val="accent1"/>
              </a:fillRef>
              <a:effectRef idx="0">
                <a:schemeClr val="accent1"/>
              </a:effectRef>
              <a:fontRef idx="minor">
                <a:schemeClr val="tx1"/>
              </a:fontRef>
            </p:style>
          </p:cxnSp>
        </p:grpSp>
        <p:cxnSp>
          <p:nvCxnSpPr>
            <p:cNvPr id="164" name="Straight Arrow Connector 163"/>
            <p:cNvCxnSpPr/>
            <p:nvPr/>
          </p:nvCxnSpPr>
          <p:spPr>
            <a:xfrm flipH="1" flipV="1">
              <a:off x="4734852" y="3681894"/>
              <a:ext cx="177345" cy="6690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a:endCxn id="165" idx="5"/>
            </p:cNvCxnSpPr>
            <p:nvPr/>
          </p:nvCxnSpPr>
          <p:spPr>
            <a:xfrm flipH="1" flipV="1">
              <a:off x="4760663" y="3861212"/>
              <a:ext cx="297299" cy="6211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H="1" flipV="1">
              <a:off x="5025980" y="3972039"/>
              <a:ext cx="289789" cy="4150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flipV="1">
              <a:off x="4913397" y="3752564"/>
              <a:ext cx="230233" cy="5584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flipH="1" flipV="1">
              <a:off x="5018839" y="3644250"/>
              <a:ext cx="115984" cy="5186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flipH="1" flipV="1">
              <a:off x="5127728" y="3808383"/>
              <a:ext cx="199905" cy="4230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flipH="1" flipV="1">
              <a:off x="5301468" y="3864429"/>
              <a:ext cx="152775" cy="2486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flipH="1" flipV="1">
              <a:off x="5261608" y="3701422"/>
              <a:ext cx="54124" cy="3139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flipV="1">
              <a:off x="5261287" y="3583986"/>
              <a:ext cx="39454" cy="36495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flipH="1" flipV="1">
              <a:off x="5315027" y="3740629"/>
              <a:ext cx="74362" cy="3027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a:endCxn id="163" idx="1"/>
            </p:cNvCxnSpPr>
            <p:nvPr/>
          </p:nvCxnSpPr>
          <p:spPr>
            <a:xfrm flipH="1" flipV="1">
              <a:off x="5384182" y="3687057"/>
              <a:ext cx="42037" cy="2778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endCxn id="152" idx="0"/>
            </p:cNvCxnSpPr>
            <p:nvPr/>
          </p:nvCxnSpPr>
          <p:spPr>
            <a:xfrm flipV="1">
              <a:off x="5431824" y="3536801"/>
              <a:ext cx="118272" cy="2055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p:nvPr/>
          </p:nvCxnSpPr>
          <p:spPr>
            <a:xfrm flipH="1" flipV="1">
              <a:off x="5510175" y="3884281"/>
              <a:ext cx="133821" cy="846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p:nvPr/>
          </p:nvCxnSpPr>
          <p:spPr>
            <a:xfrm flipH="1" flipV="1">
              <a:off x="5553732" y="3758037"/>
              <a:ext cx="64644" cy="1084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flipH="1" flipV="1">
              <a:off x="5628873" y="3717795"/>
              <a:ext cx="47951" cy="1038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p:nvPr/>
          </p:nvCxnSpPr>
          <p:spPr>
            <a:xfrm flipH="1" flipV="1">
              <a:off x="5682516" y="3682566"/>
              <a:ext cx="47951" cy="1038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a:off x="5747998" y="3723341"/>
              <a:ext cx="60219" cy="464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flipH="1">
              <a:off x="5945928" y="3733277"/>
              <a:ext cx="23881" cy="1838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a:off x="5787128" y="3622340"/>
              <a:ext cx="73131" cy="770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a:stCxn id="147" idx="0"/>
            </p:cNvCxnSpPr>
            <p:nvPr/>
          </p:nvCxnSpPr>
          <p:spPr>
            <a:xfrm>
              <a:off x="6227253" y="3568028"/>
              <a:ext cx="1302" cy="4299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a:off x="6251360" y="3405798"/>
              <a:ext cx="124514" cy="4392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p:nvPr/>
          </p:nvCxnSpPr>
          <p:spPr>
            <a:xfrm>
              <a:off x="6349999" y="3397694"/>
              <a:ext cx="102516" cy="49950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p:cNvCxnSpPr/>
            <p:nvPr/>
          </p:nvCxnSpPr>
          <p:spPr>
            <a:xfrm>
              <a:off x="6234366" y="3225897"/>
              <a:ext cx="250175" cy="4703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181" idx="5"/>
            </p:cNvCxnSpPr>
            <p:nvPr/>
          </p:nvCxnSpPr>
          <p:spPr>
            <a:xfrm>
              <a:off x="6080677" y="3613764"/>
              <a:ext cx="39570" cy="27782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955269" y="3611143"/>
              <a:ext cx="81710" cy="18517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a:endCxn id="166" idx="6"/>
            </p:cNvCxnSpPr>
            <p:nvPr/>
          </p:nvCxnSpPr>
          <p:spPr>
            <a:xfrm>
              <a:off x="5785533" y="3417387"/>
              <a:ext cx="249746" cy="15149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a:endCxn id="150" idx="7"/>
            </p:cNvCxnSpPr>
            <p:nvPr/>
          </p:nvCxnSpPr>
          <p:spPr>
            <a:xfrm>
              <a:off x="5882411" y="3483039"/>
              <a:ext cx="198312" cy="20071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p:cNvCxnSpPr>
              <a:endCxn id="153" idx="0"/>
            </p:cNvCxnSpPr>
            <p:nvPr/>
          </p:nvCxnSpPr>
          <p:spPr>
            <a:xfrm>
              <a:off x="6082572" y="3387762"/>
              <a:ext cx="193541" cy="3399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2" name="Group 291"/>
          <p:cNvGrpSpPr/>
          <p:nvPr/>
        </p:nvGrpSpPr>
        <p:grpSpPr>
          <a:xfrm>
            <a:off x="3321664" y="1546223"/>
            <a:ext cx="2377532" cy="2159353"/>
            <a:chOff x="1847869" y="2396078"/>
            <a:chExt cx="2377532" cy="2159353"/>
          </a:xfrm>
        </p:grpSpPr>
        <p:grpSp>
          <p:nvGrpSpPr>
            <p:cNvPr id="193" name="Group 192"/>
            <p:cNvGrpSpPr/>
            <p:nvPr/>
          </p:nvGrpSpPr>
          <p:grpSpPr>
            <a:xfrm>
              <a:off x="1847869" y="3172186"/>
              <a:ext cx="1481699" cy="1383245"/>
              <a:chOff x="3232293" y="3598011"/>
              <a:chExt cx="3413639" cy="3186815"/>
            </a:xfrm>
          </p:grpSpPr>
          <p:grpSp>
            <p:nvGrpSpPr>
              <p:cNvPr id="194" name="Group 193"/>
              <p:cNvGrpSpPr/>
              <p:nvPr/>
            </p:nvGrpSpPr>
            <p:grpSpPr>
              <a:xfrm>
                <a:off x="3232293" y="3598011"/>
                <a:ext cx="3413639" cy="3079026"/>
                <a:chOff x="2667643" y="1919130"/>
                <a:chExt cx="4558073" cy="4111280"/>
              </a:xfrm>
              <a:solidFill>
                <a:srgbClr val="00B050"/>
              </a:solidFill>
            </p:grpSpPr>
            <p:sp>
              <p:nvSpPr>
                <p:cNvPr id="197" name="Oval 196"/>
                <p:cNvSpPr/>
                <p:nvPr/>
              </p:nvSpPr>
              <p:spPr>
                <a:xfrm>
                  <a:off x="6724320" y="313926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203858" y="312133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6791596" y="249401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5296380" y="321405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4904225" y="431298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5260337" y="349647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3343399" y="4882544"/>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5694212" y="279382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4181344" y="452154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4243599"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6297535" y="2510106"/>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4877074" y="360346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2667643" y="554383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4750797" y="396990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3926319" y="5594858"/>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p:nvSpPr>
              <p:spPr>
                <a:xfrm>
                  <a:off x="5881300" y="3085811"/>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5138906" y="384325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a:off x="3787214" y="4204443"/>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p:cNvSpPr/>
                <p:nvPr/>
              </p:nvSpPr>
              <p:spPr>
                <a:xfrm>
                  <a:off x="3892676" y="445282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p:cNvSpPr/>
                <p:nvPr/>
              </p:nvSpPr>
              <p:spPr>
                <a:xfrm>
                  <a:off x="3320458" y="53610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p:cNvSpPr/>
                <p:nvPr/>
              </p:nvSpPr>
              <p:spPr>
                <a:xfrm>
                  <a:off x="4248394" y="426715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p:cNvSpPr/>
                <p:nvPr/>
              </p:nvSpPr>
              <p:spPr>
                <a:xfrm>
                  <a:off x="5908912" y="356488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a:off x="3063713" y="5843322"/>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5321657" y="256190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4394505" y="4801235"/>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a:off x="7038628" y="2451617"/>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a:off x="6680221" y="1919130"/>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p:cNvSpPr/>
                <p:nvPr/>
              </p:nvSpPr>
              <p:spPr>
                <a:xfrm>
                  <a:off x="3869782" y="5035899"/>
                  <a:ext cx="187088" cy="187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5" name="Straight Connector 194"/>
              <p:cNvCxnSpPr/>
              <p:nvPr/>
            </p:nvCxnSpPr>
            <p:spPr>
              <a:xfrm flipV="1">
                <a:off x="3232293" y="3598011"/>
                <a:ext cx="3413639" cy="3186815"/>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4772322" y="4488286"/>
                <a:ext cx="765291" cy="928986"/>
              </a:xfrm>
              <a:prstGeom prst="line">
                <a:avLst/>
              </a:prstGeom>
              <a:solidFill>
                <a:srgbClr val="00B050"/>
              </a:solidFill>
              <a:ln w="5715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262" name="Straight Arrow Connector 261"/>
            <p:cNvCxnSpPr/>
            <p:nvPr/>
          </p:nvCxnSpPr>
          <p:spPr>
            <a:xfrm flipH="1">
              <a:off x="2734180" y="2603025"/>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p:nvPr/>
          </p:nvCxnSpPr>
          <p:spPr>
            <a:xfrm flipH="1">
              <a:off x="1879682" y="3571258"/>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p:cNvCxnSpPr/>
            <p:nvPr/>
          </p:nvCxnSpPr>
          <p:spPr>
            <a:xfrm flipH="1">
              <a:off x="2013002" y="3656616"/>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p:cNvCxnSpPr/>
            <p:nvPr/>
          </p:nvCxnSpPr>
          <p:spPr>
            <a:xfrm flipH="1">
              <a:off x="2279899" y="3590481"/>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p:nvPr/>
          </p:nvCxnSpPr>
          <p:spPr>
            <a:xfrm flipH="1">
              <a:off x="2079152" y="3510403"/>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p:cNvCxnSpPr/>
            <p:nvPr/>
          </p:nvCxnSpPr>
          <p:spPr>
            <a:xfrm flipH="1">
              <a:off x="2260831" y="3396760"/>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p:nvPr/>
          </p:nvCxnSpPr>
          <p:spPr>
            <a:xfrm flipH="1">
              <a:off x="2430676" y="3330569"/>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p:cNvCxnSpPr/>
            <p:nvPr/>
          </p:nvCxnSpPr>
          <p:spPr>
            <a:xfrm flipH="1">
              <a:off x="2103565" y="3369610"/>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p:cNvCxnSpPr/>
            <p:nvPr/>
          </p:nvCxnSpPr>
          <p:spPr>
            <a:xfrm flipH="1">
              <a:off x="2236038" y="3134518"/>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p:cNvCxnSpPr/>
            <p:nvPr/>
          </p:nvCxnSpPr>
          <p:spPr>
            <a:xfrm flipH="1">
              <a:off x="2384599" y="2939911"/>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p:nvPr/>
          </p:nvCxnSpPr>
          <p:spPr>
            <a:xfrm flipH="1">
              <a:off x="2607441" y="3168037"/>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p:nvPr/>
          </p:nvCxnSpPr>
          <p:spPr>
            <a:xfrm flipH="1">
              <a:off x="2679969" y="3016163"/>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flipH="1">
              <a:off x="2725764" y="2818335"/>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p:cNvCxnSpPr/>
            <p:nvPr/>
          </p:nvCxnSpPr>
          <p:spPr>
            <a:xfrm flipH="1">
              <a:off x="2732294" y="2903090"/>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p:cNvCxnSpPr/>
            <p:nvPr/>
          </p:nvCxnSpPr>
          <p:spPr>
            <a:xfrm flipH="1">
              <a:off x="2933601" y="2928867"/>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p:cNvCxnSpPr/>
            <p:nvPr/>
          </p:nvCxnSpPr>
          <p:spPr>
            <a:xfrm flipH="1">
              <a:off x="2855639" y="2675394"/>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p:cNvCxnSpPr/>
            <p:nvPr/>
          </p:nvCxnSpPr>
          <p:spPr>
            <a:xfrm flipH="1">
              <a:off x="2916388" y="2771637"/>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p:cNvCxnSpPr/>
            <p:nvPr/>
          </p:nvCxnSpPr>
          <p:spPr>
            <a:xfrm flipH="1">
              <a:off x="2392733" y="3159729"/>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p:cNvCxnSpPr/>
            <p:nvPr/>
          </p:nvCxnSpPr>
          <p:spPr>
            <a:xfrm flipH="1">
              <a:off x="2549892" y="3055385"/>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p:cNvCxnSpPr/>
            <p:nvPr/>
          </p:nvCxnSpPr>
          <p:spPr>
            <a:xfrm flipH="1">
              <a:off x="2591341" y="2937080"/>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p:nvPr/>
          </p:nvCxnSpPr>
          <p:spPr>
            <a:xfrm flipH="1">
              <a:off x="3034975" y="2776976"/>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p:cNvCxnSpPr/>
            <p:nvPr/>
          </p:nvCxnSpPr>
          <p:spPr>
            <a:xfrm flipH="1">
              <a:off x="3191750" y="2793592"/>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p:cNvCxnSpPr/>
            <p:nvPr/>
          </p:nvCxnSpPr>
          <p:spPr>
            <a:xfrm flipH="1">
              <a:off x="3219781" y="2572523"/>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p:cNvCxnSpPr/>
            <p:nvPr/>
          </p:nvCxnSpPr>
          <p:spPr>
            <a:xfrm flipH="1">
              <a:off x="3304651" y="2568198"/>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p:cNvCxnSpPr/>
            <p:nvPr/>
          </p:nvCxnSpPr>
          <p:spPr>
            <a:xfrm flipH="1">
              <a:off x="3172644" y="2396078"/>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p:cNvCxnSpPr/>
            <p:nvPr/>
          </p:nvCxnSpPr>
          <p:spPr>
            <a:xfrm flipH="1">
              <a:off x="3065380" y="2576184"/>
              <a:ext cx="920750" cy="809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94" name="TextBox 293"/>
          <p:cNvSpPr txBox="1"/>
          <p:nvPr/>
        </p:nvSpPr>
        <p:spPr>
          <a:xfrm>
            <a:off x="634843" y="3188985"/>
            <a:ext cx="2329677" cy="584775"/>
          </a:xfrm>
          <a:prstGeom prst="rect">
            <a:avLst/>
          </a:prstGeom>
          <a:noFill/>
        </p:spPr>
        <p:txBody>
          <a:bodyPr wrap="none" rtlCol="0">
            <a:spAutoFit/>
          </a:bodyPr>
          <a:lstStyle/>
          <a:p>
            <a:r>
              <a:rPr lang="en-US" sz="3200" b="1" dirty="0" smtClean="0">
                <a:solidFill>
                  <a:srgbClr val="0432FF"/>
                </a:solidFill>
              </a:rPr>
              <a:t>Eigenvectors</a:t>
            </a:r>
            <a:endParaRPr lang="en-US" sz="3200" b="1" dirty="0">
              <a:solidFill>
                <a:srgbClr val="0432FF"/>
              </a:solidFill>
            </a:endParaRPr>
          </a:p>
        </p:txBody>
      </p:sp>
      <p:sp>
        <p:nvSpPr>
          <p:cNvPr id="295" name="TextBox 294"/>
          <p:cNvSpPr txBox="1"/>
          <p:nvPr/>
        </p:nvSpPr>
        <p:spPr>
          <a:xfrm>
            <a:off x="1187738" y="3763146"/>
            <a:ext cx="7646452" cy="523220"/>
          </a:xfrm>
          <a:prstGeom prst="rect">
            <a:avLst/>
          </a:prstGeom>
          <a:noFill/>
        </p:spPr>
        <p:txBody>
          <a:bodyPr wrap="none" rtlCol="0">
            <a:spAutoFit/>
          </a:bodyPr>
          <a:lstStyle/>
          <a:p>
            <a:r>
              <a:rPr lang="en-GB" sz="2800" b="1" dirty="0" smtClean="0">
                <a:solidFill>
                  <a:schemeClr val="tx1"/>
                </a:solidFill>
                <a:ea typeface="Cambria Math" charset="0"/>
                <a:cs typeface="Cambria Math" charset="0"/>
              </a:rPr>
              <a:t>New coordinates of points in N-dimensional space</a:t>
            </a:r>
            <a:endParaRPr lang="en-US" sz="2800" i="1" baseline="-25000" dirty="0"/>
          </a:p>
        </p:txBody>
      </p:sp>
      <p:sp>
        <p:nvSpPr>
          <p:cNvPr id="298" name="TextBox 297"/>
          <p:cNvSpPr txBox="1"/>
          <p:nvPr/>
        </p:nvSpPr>
        <p:spPr>
          <a:xfrm>
            <a:off x="634843" y="5109747"/>
            <a:ext cx="2177584" cy="584775"/>
          </a:xfrm>
          <a:prstGeom prst="rect">
            <a:avLst/>
          </a:prstGeom>
          <a:noFill/>
        </p:spPr>
        <p:txBody>
          <a:bodyPr wrap="none" rtlCol="0">
            <a:spAutoFit/>
          </a:bodyPr>
          <a:lstStyle/>
          <a:p>
            <a:r>
              <a:rPr lang="en-US" sz="3200" b="1" dirty="0" smtClean="0">
                <a:solidFill>
                  <a:srgbClr val="C00000"/>
                </a:solidFill>
              </a:rPr>
              <a:t>Eigenvalues</a:t>
            </a:r>
            <a:endParaRPr lang="en-US" sz="3200" b="1" dirty="0">
              <a:solidFill>
                <a:srgbClr val="C00000"/>
              </a:solidFill>
            </a:endParaRPr>
          </a:p>
        </p:txBody>
      </p:sp>
      <mc:AlternateContent xmlns:mc="http://schemas.openxmlformats.org/markup-compatibility/2006" xmlns:a14="http://schemas.microsoft.com/office/drawing/2010/main">
        <mc:Choice Requires="a14">
          <p:sp>
            <p:nvSpPr>
              <p:cNvPr id="299" name="TextBox 298"/>
              <p:cNvSpPr txBox="1"/>
              <p:nvPr/>
            </p:nvSpPr>
            <p:spPr>
              <a:xfrm>
                <a:off x="1187737" y="5683908"/>
                <a:ext cx="4503057" cy="523220"/>
              </a:xfrm>
              <a:prstGeom prst="rect">
                <a:avLst/>
              </a:prstGeom>
              <a:noFill/>
            </p:spPr>
            <p:txBody>
              <a:bodyPr wrap="square" rtlCol="0">
                <a:spAutoFit/>
              </a:bodyPr>
              <a:lstStyle/>
              <a:p>
                <a:r>
                  <a:rPr lang="en-US" sz="2800" b="1" dirty="0" smtClean="0"/>
                  <a:t>New axes;</a:t>
                </a:r>
                <a14:m>
                  <m:oMath xmlns:m="http://schemas.openxmlformats.org/officeDocument/2006/math">
                    <m:r>
                      <a:rPr lang="en-GB" sz="2800" b="1" i="0" smtClean="0">
                        <a:latin typeface="Cambria Math" charset="0"/>
                        <a:ea typeface="Cambria Math" charset="0"/>
                        <a:cs typeface="Cambria Math" charset="0"/>
                      </a:rPr>
                      <m:t> </m:t>
                    </m:r>
                    <m:r>
                      <a:rPr lang="en-US" sz="2800" b="1" i="1">
                        <a:latin typeface="Cambria Math" charset="0"/>
                        <a:ea typeface="Cambria Math" charset="0"/>
                        <a:cs typeface="Cambria Math" charset="0"/>
                      </a:rPr>
                      <m:t>𝝀</m:t>
                    </m:r>
                  </m:oMath>
                </a14:m>
                <a:r>
                  <a:rPr lang="en-GB" sz="2800" i="1" baseline="-25000" dirty="0"/>
                  <a:t>1</a:t>
                </a:r>
                <a14:m>
                  <m:oMath xmlns:m="http://schemas.openxmlformats.org/officeDocument/2006/math">
                    <m:r>
                      <a:rPr lang="en-GB" sz="2800" b="1" dirty="0">
                        <a:latin typeface="Cambria Math" charset="0"/>
                        <a:ea typeface="Cambria Math" charset="0"/>
                        <a:cs typeface="Cambria Math" charset="0"/>
                      </a:rPr>
                      <m:t>,</m:t>
                    </m:r>
                    <m:r>
                      <a:rPr lang="en-US" sz="2800" b="1" i="1">
                        <a:latin typeface="Cambria Math" charset="0"/>
                        <a:ea typeface="Cambria Math" charset="0"/>
                        <a:cs typeface="Cambria Math" charset="0"/>
                      </a:rPr>
                      <m:t>𝝀</m:t>
                    </m:r>
                  </m:oMath>
                </a14:m>
                <a:r>
                  <a:rPr lang="en-GB" sz="2800" i="1" baseline="-25000" dirty="0" smtClean="0"/>
                  <a:t>2</a:t>
                </a:r>
                <a14:m>
                  <m:oMath xmlns:m="http://schemas.openxmlformats.org/officeDocument/2006/math">
                    <m:r>
                      <a:rPr lang="en-GB" sz="2800" b="0" i="1" smtClean="0">
                        <a:latin typeface="Cambria Math" charset="0"/>
                        <a:ea typeface="Cambria Math" charset="0"/>
                        <a:cs typeface="Cambria Math" charset="0"/>
                      </a:rPr>
                      <m:t>,</m:t>
                    </m:r>
                    <m:r>
                      <a:rPr lang="en-US" sz="2800" b="1" i="1">
                        <a:latin typeface="Cambria Math" charset="0"/>
                        <a:ea typeface="Cambria Math" charset="0"/>
                        <a:cs typeface="Cambria Math" charset="0"/>
                      </a:rPr>
                      <m:t>𝝀</m:t>
                    </m:r>
                  </m:oMath>
                </a14:m>
                <a:r>
                  <a:rPr lang="en-GB" sz="2800" i="1" baseline="-25000" dirty="0" smtClean="0"/>
                  <a:t>3</a:t>
                </a:r>
                <a14:m>
                  <m:oMath xmlns:m="http://schemas.openxmlformats.org/officeDocument/2006/math">
                    <m:r>
                      <a:rPr lang="en-GB" sz="2800" b="1" i="1" dirty="0">
                        <a:latin typeface="Cambria Math" charset="0"/>
                        <a:ea typeface="Cambria Math" charset="0"/>
                        <a:cs typeface="Cambria Math" charset="0"/>
                      </a:rPr>
                      <m:t>…</m:t>
                    </m:r>
                    <m:r>
                      <a:rPr lang="en-US" sz="2800" b="1" i="1">
                        <a:latin typeface="Cambria Math" charset="0"/>
                        <a:ea typeface="Cambria Math" charset="0"/>
                        <a:cs typeface="Cambria Math" charset="0"/>
                      </a:rPr>
                      <m:t>𝝀</m:t>
                    </m:r>
                  </m:oMath>
                </a14:m>
                <a:r>
                  <a:rPr lang="en-GB" sz="2800" i="1" baseline="-25000" dirty="0" smtClean="0"/>
                  <a:t>n</a:t>
                </a:r>
                <a:endParaRPr lang="en-US" sz="2800" b="1" dirty="0"/>
              </a:p>
            </p:txBody>
          </p:sp>
        </mc:Choice>
        <mc:Fallback xmlns="">
          <p:sp>
            <p:nvSpPr>
              <p:cNvPr id="299" name="TextBox 298"/>
              <p:cNvSpPr txBox="1">
                <a:spLocks noRot="1" noChangeAspect="1" noMove="1" noResize="1" noEditPoints="1" noAdjustHandles="1" noChangeArrowheads="1" noChangeShapeType="1" noTextEdit="1"/>
              </p:cNvSpPr>
              <p:nvPr/>
            </p:nvSpPr>
            <p:spPr>
              <a:xfrm>
                <a:off x="1187737" y="5683908"/>
                <a:ext cx="4503057" cy="523220"/>
              </a:xfrm>
              <a:prstGeom prst="rect">
                <a:avLst/>
              </a:prstGeom>
              <a:blipFill rotWithShape="0">
                <a:blip r:embed="rId6"/>
                <a:stretch>
                  <a:fillRect l="-2842" t="-10465" b="-32558"/>
                </a:stretch>
              </a:blipFill>
            </p:spPr>
            <p:txBody>
              <a:bodyPr/>
              <a:lstStyle/>
              <a:p>
                <a:r>
                  <a:rPr lang="en-US">
                    <a:noFill/>
                  </a:rPr>
                  <a:t> </a:t>
                </a:r>
              </a:p>
            </p:txBody>
          </p:sp>
        </mc:Fallback>
      </mc:AlternateContent>
      <p:pic>
        <p:nvPicPr>
          <p:cNvPr id="305" name="Picture 304"/>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701536" y="5177953"/>
            <a:ext cx="397447" cy="1187310"/>
          </a:xfrm>
          <a:prstGeom prst="rect">
            <a:avLst/>
          </a:prstGeom>
        </p:spPr>
      </p:pic>
      <p:pic>
        <p:nvPicPr>
          <p:cNvPr id="306" name="Picture 305"/>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439115" y="5177953"/>
            <a:ext cx="118938" cy="1187310"/>
          </a:xfrm>
          <a:prstGeom prst="rect">
            <a:avLst/>
          </a:prstGeom>
        </p:spPr>
      </p:pic>
      <mc:AlternateContent xmlns:mc="http://schemas.openxmlformats.org/markup-compatibility/2006" xmlns:a14="http://schemas.microsoft.com/office/drawing/2010/main">
        <mc:Choice Requires="a14">
          <p:sp>
            <p:nvSpPr>
              <p:cNvPr id="310" name="TextBox 309"/>
              <p:cNvSpPr txBox="1"/>
              <p:nvPr/>
            </p:nvSpPr>
            <p:spPr>
              <a:xfrm>
                <a:off x="10646023" y="4591481"/>
                <a:ext cx="508473" cy="513282"/>
              </a:xfrm>
              <a:prstGeom prst="rect">
                <a:avLst/>
              </a:prstGeom>
              <a:noFill/>
            </p:spPr>
            <p:txBody>
              <a:bodyPr wrap="none" rtlCol="0">
                <a:spAutoFit/>
              </a:bodyPr>
              <a:lstStyle/>
              <a:p>
                <a:pPr algn="ct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3</a:t>
                </a:r>
                <a:endParaRPr lang="en-US" sz="2800" i="1" baseline="-25000" dirty="0"/>
              </a:p>
            </p:txBody>
          </p:sp>
        </mc:Choice>
        <mc:Fallback xmlns="">
          <p:sp>
            <p:nvSpPr>
              <p:cNvPr id="310" name="TextBox 309"/>
              <p:cNvSpPr txBox="1">
                <a:spLocks noRot="1" noChangeAspect="1" noMove="1" noResize="1" noEditPoints="1" noAdjustHandles="1" noChangeArrowheads="1" noChangeShapeType="1" noTextEdit="1"/>
              </p:cNvSpPr>
              <p:nvPr/>
            </p:nvSpPr>
            <p:spPr>
              <a:xfrm>
                <a:off x="10646023" y="4591481"/>
                <a:ext cx="508473" cy="513282"/>
              </a:xfrm>
              <a:prstGeom prst="rect">
                <a:avLst/>
              </a:prstGeom>
              <a:blipFill rotWithShape="0">
                <a:blip r:embed="rId7"/>
                <a:stretch>
                  <a:fillRect r="-9524"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1" name="TextBox 310"/>
              <p:cNvSpPr txBox="1"/>
              <p:nvPr/>
            </p:nvSpPr>
            <p:spPr>
              <a:xfrm>
                <a:off x="9915285" y="4591481"/>
                <a:ext cx="508473" cy="513282"/>
              </a:xfrm>
              <a:prstGeom prst="rect">
                <a:avLst/>
              </a:prstGeom>
              <a:noFill/>
            </p:spPr>
            <p:txBody>
              <a:bodyPr wrap="none" rtlCol="0">
                <a:spAutoFit/>
              </a:bodyPr>
              <a:lstStyle/>
              <a:p>
                <a:pPr algn="ct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2</a:t>
                </a:r>
                <a:endParaRPr lang="en-US" sz="2800" i="1" baseline="-25000" dirty="0"/>
              </a:p>
            </p:txBody>
          </p:sp>
        </mc:Choice>
        <mc:Fallback xmlns="">
          <p:sp>
            <p:nvSpPr>
              <p:cNvPr id="311" name="TextBox 310"/>
              <p:cNvSpPr txBox="1">
                <a:spLocks noRot="1" noChangeAspect="1" noMove="1" noResize="1" noEditPoints="1" noAdjustHandles="1" noChangeArrowheads="1" noChangeShapeType="1" noTextEdit="1"/>
              </p:cNvSpPr>
              <p:nvPr/>
            </p:nvSpPr>
            <p:spPr>
              <a:xfrm>
                <a:off x="9915285" y="4591481"/>
                <a:ext cx="508473" cy="513282"/>
              </a:xfrm>
              <a:prstGeom prst="rect">
                <a:avLst/>
              </a:prstGeom>
              <a:blipFill rotWithShape="0">
                <a:blip r:embed="rId8"/>
                <a:stretch>
                  <a:fillRect r="-10843"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2" name="TextBox 311"/>
              <p:cNvSpPr txBox="1"/>
              <p:nvPr/>
            </p:nvSpPr>
            <p:spPr>
              <a:xfrm>
                <a:off x="11244348" y="4591481"/>
                <a:ext cx="508473" cy="513282"/>
              </a:xfrm>
              <a:prstGeom prst="rect">
                <a:avLst/>
              </a:prstGeom>
              <a:noFill/>
            </p:spPr>
            <p:txBody>
              <a:bodyPr wrap="none" rtlCol="0">
                <a:spAutoFit/>
              </a:bodyPr>
              <a:lstStyle/>
              <a:p>
                <a:pPr algn="ctr"/>
                <a14:m>
                  <m:oMath xmlns:m="http://schemas.openxmlformats.org/officeDocument/2006/math">
                    <m:r>
                      <a:rPr lang="en-US" sz="2800" b="1" i="1" smtClean="0">
                        <a:latin typeface="Cambria Math" charset="0"/>
                        <a:ea typeface="Cambria Math" charset="0"/>
                        <a:cs typeface="Cambria Math" charset="0"/>
                      </a:rPr>
                      <m:t>𝝀</m:t>
                    </m:r>
                  </m:oMath>
                </a14:m>
                <a:r>
                  <a:rPr lang="en-GB" sz="2800" i="1" baseline="-25000" dirty="0" smtClean="0"/>
                  <a:t>4</a:t>
                </a:r>
                <a:endParaRPr lang="en-US" sz="2800" i="1" baseline="-25000" dirty="0"/>
              </a:p>
            </p:txBody>
          </p:sp>
        </mc:Choice>
        <mc:Fallback xmlns="">
          <p:sp>
            <p:nvSpPr>
              <p:cNvPr id="312" name="TextBox 311"/>
              <p:cNvSpPr txBox="1">
                <a:spLocks noRot="1" noChangeAspect="1" noMove="1" noResize="1" noEditPoints="1" noAdjustHandles="1" noChangeArrowheads="1" noChangeShapeType="1" noTextEdit="1"/>
              </p:cNvSpPr>
              <p:nvPr/>
            </p:nvSpPr>
            <p:spPr>
              <a:xfrm>
                <a:off x="11244348" y="4591481"/>
                <a:ext cx="508473" cy="513282"/>
              </a:xfrm>
              <a:prstGeom prst="rect">
                <a:avLst/>
              </a:prstGeom>
              <a:blipFill rotWithShape="0">
                <a:blip r:embed="rId9"/>
                <a:stretch>
                  <a:fillRect r="-10843"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p:cNvSpPr txBox="1"/>
              <p:nvPr/>
            </p:nvSpPr>
            <p:spPr>
              <a:xfrm>
                <a:off x="6911901" y="4591481"/>
                <a:ext cx="508473" cy="513282"/>
              </a:xfrm>
              <a:prstGeom prst="rect">
                <a:avLst/>
              </a:prstGeom>
              <a:noFill/>
            </p:spPr>
            <p:txBody>
              <a:bodyPr wrap="none" rtlCol="0">
                <a:spAutoFit/>
              </a:bodyPr>
              <a:lstStyle/>
              <a:p>
                <a:pPr algn="ct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1</a:t>
                </a:r>
                <a:endParaRPr lang="en-US" sz="2800" i="1" baseline="-25000" dirty="0"/>
              </a:p>
            </p:txBody>
          </p:sp>
        </mc:Choice>
        <mc:Fallback xmlns="">
          <p:sp>
            <p:nvSpPr>
              <p:cNvPr id="313" name="TextBox 312"/>
              <p:cNvSpPr txBox="1">
                <a:spLocks noRot="1" noChangeAspect="1" noMove="1" noResize="1" noEditPoints="1" noAdjustHandles="1" noChangeArrowheads="1" noChangeShapeType="1" noTextEdit="1"/>
              </p:cNvSpPr>
              <p:nvPr/>
            </p:nvSpPr>
            <p:spPr>
              <a:xfrm>
                <a:off x="6911901" y="4591481"/>
                <a:ext cx="508473" cy="513282"/>
              </a:xfrm>
              <a:prstGeom prst="rect">
                <a:avLst/>
              </a:prstGeom>
              <a:blipFill rotWithShape="0">
                <a:blip r:embed="rId10"/>
                <a:stretch>
                  <a:fillRect r="-10843" b="-32143"/>
                </a:stretch>
              </a:blipFill>
            </p:spPr>
            <p:txBody>
              <a:bodyPr/>
              <a:lstStyle/>
              <a:p>
                <a:r>
                  <a:rPr lang="en-US">
                    <a:noFill/>
                  </a:rPr>
                  <a:t> </a:t>
                </a:r>
              </a:p>
            </p:txBody>
          </p:sp>
        </mc:Fallback>
      </mc:AlternateContent>
    </p:spTree>
    <p:extLst>
      <p:ext uri="{BB962C8B-B14F-4D97-AF65-F5344CB8AC3E}">
        <p14:creationId xmlns:p14="http://schemas.microsoft.com/office/powerpoint/2010/main" val="19381706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Ordination</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87" name="Picture 86"/>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757969" y="5177953"/>
            <a:ext cx="4816337" cy="1187310"/>
          </a:xfrm>
          <a:prstGeom prst="rect">
            <a:avLst/>
          </a:prstGeom>
        </p:spPr>
      </p:pic>
      <p:pic>
        <p:nvPicPr>
          <p:cNvPr id="88" name="Picture 87"/>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448865" y="5177953"/>
            <a:ext cx="1441313" cy="1187310"/>
          </a:xfrm>
          <a:prstGeom prst="rect">
            <a:avLst/>
          </a:prstGeom>
        </p:spPr>
      </p:pic>
      <p:sp>
        <p:nvSpPr>
          <p:cNvPr id="298" name="TextBox 297"/>
          <p:cNvSpPr txBox="1"/>
          <p:nvPr/>
        </p:nvSpPr>
        <p:spPr>
          <a:xfrm>
            <a:off x="634843" y="5109747"/>
            <a:ext cx="2177584" cy="584775"/>
          </a:xfrm>
          <a:prstGeom prst="rect">
            <a:avLst/>
          </a:prstGeom>
          <a:noFill/>
        </p:spPr>
        <p:txBody>
          <a:bodyPr wrap="none" rtlCol="0">
            <a:spAutoFit/>
          </a:bodyPr>
          <a:lstStyle/>
          <a:p>
            <a:r>
              <a:rPr lang="en-US" sz="3200" b="1" dirty="0" smtClean="0">
                <a:solidFill>
                  <a:srgbClr val="C00000"/>
                </a:solidFill>
              </a:rPr>
              <a:t>Eigenvalues</a:t>
            </a:r>
            <a:endParaRPr lang="en-US" sz="3200" b="1" dirty="0">
              <a:solidFill>
                <a:srgbClr val="C00000"/>
              </a:solidFill>
            </a:endParaRPr>
          </a:p>
        </p:txBody>
      </p:sp>
      <mc:AlternateContent xmlns:mc="http://schemas.openxmlformats.org/markup-compatibility/2006" xmlns:a14="http://schemas.microsoft.com/office/drawing/2010/main">
        <mc:Choice Requires="a14">
          <p:sp>
            <p:nvSpPr>
              <p:cNvPr id="299" name="TextBox 298"/>
              <p:cNvSpPr txBox="1"/>
              <p:nvPr/>
            </p:nvSpPr>
            <p:spPr>
              <a:xfrm>
                <a:off x="1187737" y="5683908"/>
                <a:ext cx="4503057" cy="523220"/>
              </a:xfrm>
              <a:prstGeom prst="rect">
                <a:avLst/>
              </a:prstGeom>
              <a:noFill/>
            </p:spPr>
            <p:txBody>
              <a:bodyPr wrap="square" rtlCol="0">
                <a:spAutoFit/>
              </a:bodyPr>
              <a:lstStyle/>
              <a:p>
                <a:r>
                  <a:rPr lang="en-US" sz="2800" b="1" dirty="0" smtClean="0"/>
                  <a:t>New axes;</a:t>
                </a:r>
                <a14:m>
                  <m:oMath xmlns:m="http://schemas.openxmlformats.org/officeDocument/2006/math">
                    <m:r>
                      <a:rPr lang="en-GB" sz="2800" b="1" i="0" smtClean="0">
                        <a:latin typeface="Cambria Math" charset="0"/>
                        <a:ea typeface="Cambria Math" charset="0"/>
                        <a:cs typeface="Cambria Math" charset="0"/>
                      </a:rPr>
                      <m:t> </m:t>
                    </m:r>
                    <m:r>
                      <a:rPr lang="en-US" sz="2800" b="1" i="1">
                        <a:latin typeface="Cambria Math" charset="0"/>
                        <a:ea typeface="Cambria Math" charset="0"/>
                        <a:cs typeface="Cambria Math" charset="0"/>
                      </a:rPr>
                      <m:t>𝝀</m:t>
                    </m:r>
                  </m:oMath>
                </a14:m>
                <a:r>
                  <a:rPr lang="en-GB" sz="2800" i="1" baseline="-25000" dirty="0"/>
                  <a:t>1</a:t>
                </a:r>
                <a14:m>
                  <m:oMath xmlns:m="http://schemas.openxmlformats.org/officeDocument/2006/math">
                    <m:r>
                      <a:rPr lang="en-GB" sz="2800" b="1" dirty="0">
                        <a:latin typeface="Cambria Math" charset="0"/>
                        <a:ea typeface="Cambria Math" charset="0"/>
                        <a:cs typeface="Cambria Math" charset="0"/>
                      </a:rPr>
                      <m:t>,</m:t>
                    </m:r>
                    <m:r>
                      <a:rPr lang="en-US" sz="2800" b="1" i="1">
                        <a:latin typeface="Cambria Math" charset="0"/>
                        <a:ea typeface="Cambria Math" charset="0"/>
                        <a:cs typeface="Cambria Math" charset="0"/>
                      </a:rPr>
                      <m:t>𝝀</m:t>
                    </m:r>
                  </m:oMath>
                </a14:m>
                <a:r>
                  <a:rPr lang="en-GB" sz="2800" i="1" baseline="-25000" dirty="0" smtClean="0"/>
                  <a:t>2</a:t>
                </a:r>
                <a14:m>
                  <m:oMath xmlns:m="http://schemas.openxmlformats.org/officeDocument/2006/math">
                    <m:r>
                      <a:rPr lang="en-GB" sz="2800" b="0" i="1" smtClean="0">
                        <a:latin typeface="Cambria Math" charset="0"/>
                        <a:ea typeface="Cambria Math" charset="0"/>
                        <a:cs typeface="Cambria Math" charset="0"/>
                      </a:rPr>
                      <m:t>,</m:t>
                    </m:r>
                    <m:r>
                      <a:rPr lang="en-US" sz="2800" b="1" i="1">
                        <a:latin typeface="Cambria Math" charset="0"/>
                        <a:ea typeface="Cambria Math" charset="0"/>
                        <a:cs typeface="Cambria Math" charset="0"/>
                      </a:rPr>
                      <m:t>𝝀</m:t>
                    </m:r>
                  </m:oMath>
                </a14:m>
                <a:r>
                  <a:rPr lang="en-GB" sz="2800" i="1" baseline="-25000" dirty="0" smtClean="0"/>
                  <a:t>3</a:t>
                </a:r>
                <a14:m>
                  <m:oMath xmlns:m="http://schemas.openxmlformats.org/officeDocument/2006/math">
                    <m:r>
                      <a:rPr lang="en-GB" sz="2800" b="1" i="1" dirty="0">
                        <a:latin typeface="Cambria Math" charset="0"/>
                        <a:ea typeface="Cambria Math" charset="0"/>
                        <a:cs typeface="Cambria Math" charset="0"/>
                      </a:rPr>
                      <m:t>…</m:t>
                    </m:r>
                    <m:r>
                      <a:rPr lang="en-US" sz="2800" b="1" i="1">
                        <a:latin typeface="Cambria Math" charset="0"/>
                        <a:ea typeface="Cambria Math" charset="0"/>
                        <a:cs typeface="Cambria Math" charset="0"/>
                      </a:rPr>
                      <m:t>𝝀</m:t>
                    </m:r>
                  </m:oMath>
                </a14:m>
                <a:r>
                  <a:rPr lang="en-GB" sz="2800" i="1" baseline="-25000" dirty="0" smtClean="0"/>
                  <a:t>n</a:t>
                </a:r>
                <a:endParaRPr lang="en-US" sz="2800" b="1" dirty="0"/>
              </a:p>
            </p:txBody>
          </p:sp>
        </mc:Choice>
        <mc:Fallback xmlns="">
          <p:sp>
            <p:nvSpPr>
              <p:cNvPr id="299" name="TextBox 298"/>
              <p:cNvSpPr txBox="1">
                <a:spLocks noRot="1" noChangeAspect="1" noMove="1" noResize="1" noEditPoints="1" noAdjustHandles="1" noChangeArrowheads="1" noChangeShapeType="1" noTextEdit="1"/>
              </p:cNvSpPr>
              <p:nvPr/>
            </p:nvSpPr>
            <p:spPr>
              <a:xfrm>
                <a:off x="1187737" y="5683908"/>
                <a:ext cx="4503057" cy="523220"/>
              </a:xfrm>
              <a:prstGeom prst="rect">
                <a:avLst/>
              </a:prstGeom>
              <a:blipFill rotWithShape="0">
                <a:blip r:embed="rId6"/>
                <a:stretch>
                  <a:fillRect l="-2842"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1" name="TextBox 310"/>
              <p:cNvSpPr txBox="1"/>
              <p:nvPr/>
            </p:nvSpPr>
            <p:spPr>
              <a:xfrm>
                <a:off x="9915285" y="4591481"/>
                <a:ext cx="508473" cy="513282"/>
              </a:xfrm>
              <a:prstGeom prst="rect">
                <a:avLst/>
              </a:prstGeom>
              <a:noFill/>
            </p:spPr>
            <p:txBody>
              <a:bodyPr wrap="none" rtlCol="0">
                <a:spAutoFit/>
              </a:bodyPr>
              <a:lstStyle/>
              <a:p>
                <a:pPr algn="ct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2</a:t>
                </a:r>
                <a:endParaRPr lang="en-US" sz="2800" i="1" baseline="-25000" dirty="0"/>
              </a:p>
            </p:txBody>
          </p:sp>
        </mc:Choice>
        <mc:Fallback xmlns="">
          <p:sp>
            <p:nvSpPr>
              <p:cNvPr id="311" name="TextBox 310"/>
              <p:cNvSpPr txBox="1">
                <a:spLocks noRot="1" noChangeAspect="1" noMove="1" noResize="1" noEditPoints="1" noAdjustHandles="1" noChangeArrowheads="1" noChangeShapeType="1" noTextEdit="1"/>
              </p:cNvSpPr>
              <p:nvPr/>
            </p:nvSpPr>
            <p:spPr>
              <a:xfrm>
                <a:off x="9915285" y="4591481"/>
                <a:ext cx="508473" cy="513282"/>
              </a:xfrm>
              <a:prstGeom prst="rect">
                <a:avLst/>
              </a:prstGeom>
              <a:blipFill rotWithShape="0">
                <a:blip r:embed="rId7"/>
                <a:stretch>
                  <a:fillRect r="-10843"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3" name="TextBox 312"/>
              <p:cNvSpPr txBox="1"/>
              <p:nvPr/>
            </p:nvSpPr>
            <p:spPr>
              <a:xfrm>
                <a:off x="6911901" y="4591481"/>
                <a:ext cx="508473" cy="513282"/>
              </a:xfrm>
              <a:prstGeom prst="rect">
                <a:avLst/>
              </a:prstGeom>
              <a:noFill/>
            </p:spPr>
            <p:txBody>
              <a:bodyPr wrap="none" rtlCol="0">
                <a:spAutoFit/>
              </a:bodyPr>
              <a:lstStyle/>
              <a:p>
                <a:pPr algn="ct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1</a:t>
                </a:r>
                <a:endParaRPr lang="en-US" sz="2800" i="1" baseline="-25000" dirty="0"/>
              </a:p>
            </p:txBody>
          </p:sp>
        </mc:Choice>
        <mc:Fallback xmlns="">
          <p:sp>
            <p:nvSpPr>
              <p:cNvPr id="313" name="TextBox 312"/>
              <p:cNvSpPr txBox="1">
                <a:spLocks noRot="1" noChangeAspect="1" noMove="1" noResize="1" noEditPoints="1" noAdjustHandles="1" noChangeArrowheads="1" noChangeShapeType="1" noTextEdit="1"/>
              </p:cNvSpPr>
              <p:nvPr/>
            </p:nvSpPr>
            <p:spPr>
              <a:xfrm>
                <a:off x="6911901" y="4591481"/>
                <a:ext cx="508473" cy="513282"/>
              </a:xfrm>
              <a:prstGeom prst="rect">
                <a:avLst/>
              </a:prstGeom>
              <a:blipFill rotWithShape="0">
                <a:blip r:embed="rId8"/>
                <a:stretch>
                  <a:fillRect r="-10843" b="-32143"/>
                </a:stretch>
              </a:blipFill>
            </p:spPr>
            <p:txBody>
              <a:bodyPr/>
              <a:lstStyle/>
              <a:p>
                <a:r>
                  <a:rPr lang="en-US">
                    <a:noFill/>
                  </a:rPr>
                  <a:t> </a:t>
                </a:r>
              </a:p>
            </p:txBody>
          </p:sp>
        </mc:Fallback>
      </mc:AlternateContent>
      <p:grpSp>
        <p:nvGrpSpPr>
          <p:cNvPr id="192" name="Group 191"/>
          <p:cNvGrpSpPr/>
          <p:nvPr/>
        </p:nvGrpSpPr>
        <p:grpSpPr>
          <a:xfrm>
            <a:off x="3288617" y="1645923"/>
            <a:ext cx="5614767" cy="2487592"/>
            <a:chOff x="420273" y="1645923"/>
            <a:chExt cx="11351455" cy="5029200"/>
          </a:xfrm>
        </p:grpSpPr>
        <p:pic>
          <p:nvPicPr>
            <p:cNvPr id="225" name="Picture 2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17252" y="1645923"/>
              <a:ext cx="3354476" cy="5029200"/>
            </a:xfrm>
            <a:prstGeom prst="rect">
              <a:avLst/>
            </a:prstGeom>
          </p:spPr>
        </p:pic>
        <p:pic>
          <p:nvPicPr>
            <p:cNvPr id="226" name="Picture 225"/>
            <p:cNvPicPr>
              <a:picLocks noChangeAspect="1"/>
            </p:cNvPicPr>
            <p:nvPr/>
          </p:nvPicPr>
          <p:blipFill rotWithShape="1">
            <a:blip r:embed="rId10">
              <a:extLst>
                <a:ext uri="{28A0092B-C50C-407E-A947-70E740481C1C}">
                  <a14:useLocalDpi xmlns:a14="http://schemas.microsoft.com/office/drawing/2010/main" val="0"/>
                </a:ext>
              </a:extLst>
            </a:blip>
            <a:srcRect l="6062" r="15272"/>
            <a:stretch/>
          </p:blipFill>
          <p:spPr>
            <a:xfrm>
              <a:off x="420273" y="2014373"/>
              <a:ext cx="6002767" cy="4292301"/>
            </a:xfrm>
            <a:prstGeom prst="rect">
              <a:avLst/>
            </a:prstGeom>
            <a:ln>
              <a:solidFill>
                <a:schemeClr val="tx1"/>
              </a:solidFill>
            </a:ln>
          </p:spPr>
        </p:pic>
        <p:sp>
          <p:nvSpPr>
            <p:cNvPr id="227" name="Right Arrow 226"/>
            <p:cNvSpPr/>
            <p:nvPr/>
          </p:nvSpPr>
          <p:spPr>
            <a:xfrm>
              <a:off x="6928652" y="3723582"/>
              <a:ext cx="1764254" cy="87388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75498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err="1" smtClean="0">
                <a:solidFill>
                  <a:schemeClr val="bg1"/>
                </a:solidFill>
                <a:latin typeface="Calibri" charset="0"/>
                <a:ea typeface="Calibri" charset="0"/>
                <a:cs typeface="Calibri" charset="0"/>
              </a:rPr>
              <a:t>Visualisation</a:t>
            </a:r>
            <a:r>
              <a:rPr lang="en-US" dirty="0" smtClean="0">
                <a:solidFill>
                  <a:schemeClr val="bg1"/>
                </a:solidFill>
                <a:latin typeface="Calibri" charset="0"/>
                <a:ea typeface="Calibri" charset="0"/>
                <a:cs typeface="Calibri" charset="0"/>
              </a:rPr>
              <a:t> (-spaces)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18" name="Group 17"/>
          <p:cNvGrpSpPr/>
          <p:nvPr/>
        </p:nvGrpSpPr>
        <p:grpSpPr>
          <a:xfrm>
            <a:off x="6476979" y="1524000"/>
            <a:ext cx="4981449" cy="5159829"/>
            <a:chOff x="6500874" y="1524000"/>
            <a:chExt cx="4981449" cy="5159829"/>
          </a:xfrm>
        </p:grpSpPr>
        <p:sp>
          <p:nvSpPr>
            <p:cNvPr id="2" name="TextBox 1"/>
            <p:cNvSpPr txBox="1"/>
            <p:nvPr/>
          </p:nvSpPr>
          <p:spPr>
            <a:xfrm>
              <a:off x="7750553" y="6160609"/>
              <a:ext cx="2482090" cy="523220"/>
            </a:xfrm>
            <a:prstGeom prst="rect">
              <a:avLst/>
            </a:prstGeom>
            <a:noFill/>
          </p:spPr>
          <p:txBody>
            <a:bodyPr wrap="none" rtlCol="0">
              <a:spAutoFit/>
            </a:bodyPr>
            <a:lstStyle/>
            <a:p>
              <a:pPr algn="ctr"/>
              <a:r>
                <a:rPr lang="en-US" sz="2800" dirty="0" err="1" smtClean="0"/>
                <a:t>everynoise.com</a:t>
              </a:r>
              <a:endParaRPr lang="en-US" sz="2800" dirty="0"/>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9087" t="13650" r="5159" b="1746"/>
            <a:stretch/>
          </p:blipFill>
          <p:spPr>
            <a:xfrm>
              <a:off x="6500874" y="1524000"/>
              <a:ext cx="4981449" cy="4724400"/>
            </a:xfrm>
            <a:prstGeom prst="roundRect">
              <a:avLst/>
            </a:prstGeom>
            <a:ln>
              <a:solidFill>
                <a:schemeClr val="tx1"/>
              </a:solidFill>
            </a:ln>
          </p:spPr>
        </p:pic>
      </p:grpSp>
      <p:grpSp>
        <p:nvGrpSpPr>
          <p:cNvPr id="19" name="Group 18"/>
          <p:cNvGrpSpPr/>
          <p:nvPr/>
        </p:nvGrpSpPr>
        <p:grpSpPr>
          <a:xfrm>
            <a:off x="733573" y="1530350"/>
            <a:ext cx="4711700" cy="5153479"/>
            <a:chOff x="191410" y="1530350"/>
            <a:chExt cx="4711700" cy="5153479"/>
          </a:xfrm>
        </p:grpSpPr>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410" y="1530350"/>
              <a:ext cx="4711700" cy="4711700"/>
            </a:xfrm>
            <a:prstGeom prst="roundRect">
              <a:avLst/>
            </a:prstGeom>
            <a:ln>
              <a:solidFill>
                <a:schemeClr val="tx1"/>
              </a:solidFill>
            </a:ln>
          </p:spPr>
        </p:pic>
        <p:sp>
          <p:nvSpPr>
            <p:cNvPr id="17" name="TextBox 16"/>
            <p:cNvSpPr txBox="1"/>
            <p:nvPr/>
          </p:nvSpPr>
          <p:spPr>
            <a:xfrm>
              <a:off x="1033994" y="6160609"/>
              <a:ext cx="3026533" cy="523220"/>
            </a:xfrm>
            <a:prstGeom prst="rect">
              <a:avLst/>
            </a:prstGeom>
            <a:noFill/>
          </p:spPr>
          <p:txBody>
            <a:bodyPr wrap="none" rtlCol="0">
              <a:spAutoFit/>
            </a:bodyPr>
            <a:lstStyle/>
            <a:p>
              <a:pPr algn="ctr"/>
              <a:r>
                <a:rPr lang="en-US" sz="2800" dirty="0" err="1" smtClean="0"/>
                <a:t>whiskyanalysis.com</a:t>
              </a:r>
              <a:endParaRPr lang="en-US" sz="2800" dirty="0"/>
            </a:p>
          </p:txBody>
        </p:sp>
      </p:grpSp>
    </p:spTree>
    <p:extLst>
      <p:ext uri="{BB962C8B-B14F-4D97-AF65-F5344CB8AC3E}">
        <p14:creationId xmlns:p14="http://schemas.microsoft.com/office/powerpoint/2010/main" val="17173831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9150"/>
            <a:ext cx="9048750" cy="60388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6330" y="1190777"/>
            <a:ext cx="7265670" cy="5667223"/>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bg1"/>
                </a:solidFill>
                <a:latin typeface="Calibri" charset="0"/>
                <a:ea typeface="Calibri" charset="0"/>
                <a:cs typeface="Calibri" charset="0"/>
              </a:rPr>
              <a:t>Ammonite quadrat </a:t>
            </a:r>
            <a:r>
              <a:rPr lang="en-US" dirty="0" smtClean="0">
                <a:solidFill>
                  <a:schemeClr val="bg1"/>
                </a:solidFill>
                <a:latin typeface="Calibri" charset="0"/>
                <a:ea typeface="Calibri" charset="0"/>
                <a:cs typeface="Calibri" charset="0"/>
              </a:rPr>
              <a:t>redux</a:t>
            </a:r>
            <a:endParaRPr lang="en-US" dirty="0">
              <a:solidFill>
                <a:schemeClr val="bg1"/>
              </a:solidFill>
              <a:latin typeface="Calibri" charset="0"/>
              <a:ea typeface="Calibri" charset="0"/>
              <a:cs typeface="Calibri" charset="0"/>
            </a:endParaRPr>
          </a:p>
        </p:txBody>
      </p:sp>
      <p:pic>
        <p:nvPicPr>
          <p:cNvPr id="7" name="Picture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9329571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562164" y="1473797"/>
            <a:ext cx="5351930" cy="4889351"/>
            <a:chOff x="6551407" y="1559858"/>
            <a:chExt cx="5351930" cy="4889351"/>
          </a:xfrm>
        </p:grpSpPr>
        <p:pic>
          <p:nvPicPr>
            <p:cNvPr id="6" name="Picture 5"/>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1307" t="38431" r="42712" b="44784"/>
            <a:stretch/>
          </p:blipFill>
          <p:spPr>
            <a:xfrm>
              <a:off x="7253343" y="1559858"/>
              <a:ext cx="3948058" cy="1151068"/>
            </a:xfrm>
            <a:prstGeom prst="rect">
              <a:avLst/>
            </a:prstGeom>
          </p:spPr>
        </p:pic>
        <p:pic>
          <p:nvPicPr>
            <p:cNvPr id="13" name="Picture 12"/>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1977" t="38431" r="4591" b="45124"/>
            <a:stretch/>
          </p:blipFill>
          <p:spPr>
            <a:xfrm>
              <a:off x="7393194" y="2724672"/>
              <a:ext cx="3668357" cy="1127760"/>
            </a:xfrm>
            <a:prstGeom prst="rect">
              <a:avLst/>
            </a:prstGeom>
          </p:spPr>
        </p:pic>
        <p:pic>
          <p:nvPicPr>
            <p:cNvPr id="14" name="Picture 13"/>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7876" t="55320" r="51666" b="26274"/>
            <a:stretch/>
          </p:blipFill>
          <p:spPr>
            <a:xfrm>
              <a:off x="7556351" y="3866178"/>
              <a:ext cx="3342042" cy="1262230"/>
            </a:xfrm>
            <a:prstGeom prst="rect">
              <a:avLst/>
            </a:prstGeom>
          </p:spPr>
        </p:pic>
        <p:pic>
          <p:nvPicPr>
            <p:cNvPr id="15" name="Picture 1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9886" t="54667" r="1339" b="26274"/>
            <a:stretch/>
          </p:blipFill>
          <p:spPr>
            <a:xfrm>
              <a:off x="6551407" y="5142155"/>
              <a:ext cx="5351930" cy="1307054"/>
            </a:xfrm>
            <a:prstGeom prst="rect">
              <a:avLst/>
            </a:prstGeom>
          </p:spPr>
        </p:pic>
      </p:gr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30033" t="14432" r="12908" b="1804"/>
          <a:stretch/>
        </p:blipFill>
        <p:spPr>
          <a:xfrm>
            <a:off x="398033" y="1420009"/>
            <a:ext cx="5926799" cy="5437991"/>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err="1" smtClean="0">
                <a:solidFill>
                  <a:schemeClr val="bg1"/>
                </a:solidFill>
                <a:latin typeface="Calibri" charset="0"/>
                <a:ea typeface="Calibri" charset="0"/>
                <a:cs typeface="Calibri" charset="0"/>
              </a:rPr>
              <a:t>Visualisation</a:t>
            </a:r>
            <a:r>
              <a:rPr lang="en-US" dirty="0" smtClean="0">
                <a:solidFill>
                  <a:schemeClr val="bg1"/>
                </a:solidFill>
                <a:latin typeface="Calibri" charset="0"/>
                <a:ea typeface="Calibri" charset="0"/>
                <a:cs typeface="Calibri" charset="0"/>
              </a:rPr>
              <a:t> (-spaces)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9" name="TextBox 8"/>
          <p:cNvSpPr txBox="1"/>
          <p:nvPr/>
        </p:nvSpPr>
        <p:spPr>
          <a:xfrm>
            <a:off x="8728551" y="6488668"/>
            <a:ext cx="3463449" cy="369332"/>
          </a:xfrm>
          <a:prstGeom prst="rect">
            <a:avLst/>
          </a:prstGeom>
          <a:noFill/>
        </p:spPr>
        <p:txBody>
          <a:bodyPr wrap="none" rtlCol="0">
            <a:spAutoFit/>
          </a:bodyPr>
          <a:lstStyle/>
          <a:p>
            <a:pPr algn="r"/>
            <a:r>
              <a:rPr lang="en-US" dirty="0" err="1" smtClean="0"/>
              <a:t>Brusatte</a:t>
            </a:r>
            <a:r>
              <a:rPr lang="en-US" dirty="0" smtClean="0"/>
              <a:t> </a:t>
            </a:r>
            <a:r>
              <a:rPr lang="en-US" i="1" dirty="0" smtClean="0"/>
              <a:t>et al</a:t>
            </a:r>
            <a:r>
              <a:rPr lang="en-US" dirty="0" smtClean="0"/>
              <a:t> 2014 </a:t>
            </a:r>
            <a:r>
              <a:rPr lang="en-US" i="1" dirty="0" smtClean="0"/>
              <a:t>Current Biology</a:t>
            </a:r>
            <a:endParaRPr lang="en-US" i="1" dirty="0"/>
          </a:p>
        </p:txBody>
      </p:sp>
    </p:spTree>
    <p:extLst>
      <p:ext uri="{BB962C8B-B14F-4D97-AF65-F5344CB8AC3E}">
        <p14:creationId xmlns:p14="http://schemas.microsoft.com/office/powerpoint/2010/main" val="9193033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935" y="2044853"/>
            <a:ext cx="5919671" cy="4213860"/>
          </a:xfrm>
          <a:prstGeom prst="rect">
            <a:avLst/>
          </a:prstGeom>
        </p:spPr>
      </p:pic>
      <p:sp>
        <p:nvSpPr>
          <p:cNvPr id="42" name="Left-Right Arrow 41"/>
          <p:cNvSpPr/>
          <p:nvPr/>
        </p:nvSpPr>
        <p:spPr>
          <a:xfrm rot="686022">
            <a:off x="1893231" y="3077587"/>
            <a:ext cx="2571078" cy="204396"/>
          </a:xfrm>
          <a:prstGeom prst="lef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rot="599203">
            <a:off x="2691160" y="2615007"/>
            <a:ext cx="1161023" cy="584775"/>
          </a:xfrm>
          <a:prstGeom prst="rect">
            <a:avLst/>
          </a:prstGeom>
          <a:noFill/>
        </p:spPr>
        <p:txBody>
          <a:bodyPr wrap="none" rtlCol="0">
            <a:spAutoFit/>
          </a:bodyPr>
          <a:lstStyle/>
          <a:p>
            <a:pPr algn="ctr"/>
            <a:r>
              <a:rPr lang="en-US" sz="3200" b="1" dirty="0" smtClean="0"/>
              <a:t>Strike</a:t>
            </a:r>
            <a:endParaRPr lang="en-US" sz="3200" b="1" dirty="0"/>
          </a:p>
        </p:txBody>
      </p:sp>
      <p:cxnSp>
        <p:nvCxnSpPr>
          <p:cNvPr id="50" name="Straight Connector 49"/>
          <p:cNvCxnSpPr/>
          <p:nvPr/>
        </p:nvCxnSpPr>
        <p:spPr>
          <a:xfrm flipH="1">
            <a:off x="2666836" y="3229870"/>
            <a:ext cx="501805" cy="105746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18000000">
            <a:off x="2260007" y="3357885"/>
            <a:ext cx="763351" cy="584775"/>
          </a:xfrm>
          <a:prstGeom prst="rect">
            <a:avLst/>
          </a:prstGeom>
          <a:noFill/>
        </p:spPr>
        <p:txBody>
          <a:bodyPr wrap="none" rtlCol="0">
            <a:spAutoFit/>
          </a:bodyPr>
          <a:lstStyle/>
          <a:p>
            <a:pPr algn="ctr"/>
            <a:r>
              <a:rPr lang="en-US" sz="3200" b="1" smtClean="0"/>
              <a:t>Dip</a:t>
            </a:r>
            <a:endParaRPr lang="en-US" sz="3200" b="1"/>
          </a:p>
        </p:txBody>
      </p:sp>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548" y="2044853"/>
            <a:ext cx="5919671" cy="4213860"/>
          </a:xfrm>
          <a:prstGeom prst="rect">
            <a:avLst/>
          </a:prstGeom>
        </p:spPr>
      </p:pic>
      <p:grpSp>
        <p:nvGrpSpPr>
          <p:cNvPr id="77" name="Group 76"/>
          <p:cNvGrpSpPr/>
          <p:nvPr/>
        </p:nvGrpSpPr>
        <p:grpSpPr>
          <a:xfrm>
            <a:off x="6893855" y="2129062"/>
            <a:ext cx="3958386" cy="2795959"/>
            <a:chOff x="6893855" y="2129062"/>
            <a:chExt cx="3958386" cy="2795959"/>
          </a:xfrm>
        </p:grpSpPr>
        <p:cxnSp>
          <p:nvCxnSpPr>
            <p:cNvPr id="78" name="Straight Connector 77"/>
            <p:cNvCxnSpPr/>
            <p:nvPr/>
          </p:nvCxnSpPr>
          <p:spPr>
            <a:xfrm flipH="1">
              <a:off x="6906958" y="2732442"/>
              <a:ext cx="3538717" cy="137756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6893855" y="2824777"/>
              <a:ext cx="3874550" cy="1559375"/>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7412021" y="3087445"/>
              <a:ext cx="3440220" cy="135049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7559041" y="2247711"/>
              <a:ext cx="2080032" cy="83973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7412021" y="2318187"/>
              <a:ext cx="2574237" cy="103902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7254475" y="2521861"/>
              <a:ext cx="2925845" cy="117266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7907305" y="3482398"/>
              <a:ext cx="2671176" cy="105335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8392161" y="3813843"/>
              <a:ext cx="1987460" cy="79360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8596667" y="4137134"/>
              <a:ext cx="1593813" cy="64197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7743227" y="2155934"/>
              <a:ext cx="1593813" cy="64197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7875308" y="2129062"/>
              <a:ext cx="1099536" cy="45548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8974845" y="4426074"/>
              <a:ext cx="1142569" cy="39786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9337040" y="4678751"/>
              <a:ext cx="687795" cy="24627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4" name="Left Arrow 93"/>
          <p:cNvSpPr/>
          <p:nvPr/>
        </p:nvSpPr>
        <p:spPr>
          <a:xfrm rot="20373325">
            <a:off x="7852768" y="3891629"/>
            <a:ext cx="1429735" cy="177583"/>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Left Arrow 94"/>
          <p:cNvSpPr/>
          <p:nvPr/>
        </p:nvSpPr>
        <p:spPr>
          <a:xfrm>
            <a:off x="7838754" y="3647517"/>
            <a:ext cx="1429735" cy="177583"/>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p:cNvSpPr txBox="1"/>
          <p:nvPr/>
        </p:nvSpPr>
        <p:spPr>
          <a:xfrm>
            <a:off x="7766744" y="3172678"/>
            <a:ext cx="1612942" cy="584775"/>
          </a:xfrm>
          <a:prstGeom prst="rect">
            <a:avLst/>
          </a:prstGeom>
          <a:noFill/>
        </p:spPr>
        <p:txBody>
          <a:bodyPr wrap="none" rtlCol="0">
            <a:spAutoFit/>
          </a:bodyPr>
          <a:lstStyle/>
          <a:p>
            <a:pPr algn="ctr"/>
            <a:r>
              <a:rPr lang="en-US" sz="3200" b="1" smtClean="0"/>
              <a:t>Azimuth</a:t>
            </a:r>
            <a:endParaRPr lang="en-US" sz="3200" b="1" dirty="0"/>
          </a:p>
        </p:txBody>
      </p:sp>
      <p:sp>
        <p:nvSpPr>
          <p:cNvPr id="97" name="TextBox 96"/>
          <p:cNvSpPr txBox="1"/>
          <p:nvPr/>
        </p:nvSpPr>
        <p:spPr>
          <a:xfrm rot="20119627">
            <a:off x="8015479" y="3879148"/>
            <a:ext cx="1339534" cy="584775"/>
          </a:xfrm>
          <a:prstGeom prst="rect">
            <a:avLst/>
          </a:prstGeom>
          <a:noFill/>
        </p:spPr>
        <p:txBody>
          <a:bodyPr wrap="none" rtlCol="0">
            <a:spAutoFit/>
          </a:bodyPr>
          <a:lstStyle/>
          <a:p>
            <a:pPr algn="ctr"/>
            <a:r>
              <a:rPr lang="en-US" sz="3200" b="1" smtClean="0"/>
              <a:t>Plunge</a:t>
            </a:r>
            <a:endParaRPr lang="en-US" sz="3200" b="1" dirty="0"/>
          </a:p>
        </p:txBody>
      </p:sp>
    </p:spTree>
    <p:extLst>
      <p:ext uri="{BB962C8B-B14F-4D97-AF65-F5344CB8AC3E}">
        <p14:creationId xmlns:p14="http://schemas.microsoft.com/office/powerpoint/2010/main" val="4303056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30" name="Rectangle 3"/>
          <p:cNvSpPr txBox="1">
            <a:spLocks noChangeArrowheads="1"/>
          </p:cNvSpPr>
          <p:nvPr/>
        </p:nvSpPr>
        <p:spPr>
          <a:xfrm>
            <a:off x="383691" y="2741930"/>
            <a:ext cx="11664874" cy="27659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Clr>
                <a:schemeClr val="tx1"/>
              </a:buClr>
              <a:buNone/>
            </a:pPr>
            <a:r>
              <a:rPr lang="en-GB" altLang="en-US" b="1" dirty="0" smtClean="0">
                <a:solidFill>
                  <a:srgbClr val="FF0000"/>
                </a:solidFill>
                <a:latin typeface="Calibri" charset="0"/>
                <a:ea typeface="Calibri" charset="0"/>
                <a:cs typeface="Calibri" charset="0"/>
              </a:rPr>
              <a:t>Relative values are diagnostic of specific 3D distributions</a:t>
            </a:r>
          </a:p>
          <a:p>
            <a:pPr marL="0" indent="0">
              <a:lnSpc>
                <a:spcPct val="100000"/>
              </a:lnSpc>
              <a:spcBef>
                <a:spcPts val="0"/>
              </a:spcBef>
              <a:buClr>
                <a:schemeClr val="tx1"/>
              </a:buClr>
              <a:buNone/>
            </a:pPr>
            <a:endParaRPr lang="en-GB" altLang="en-US" dirty="0" smtClean="0">
              <a:latin typeface="Calibri" charset="0"/>
              <a:ea typeface="Calibri" charset="0"/>
              <a:cs typeface="Calibri" charset="0"/>
            </a:endParaRPr>
          </a:p>
          <a:p>
            <a:pPr marL="0" indent="0">
              <a:lnSpc>
                <a:spcPct val="100000"/>
              </a:lnSpc>
              <a:spcBef>
                <a:spcPts val="0"/>
              </a:spcBef>
              <a:buClr>
                <a:schemeClr val="tx1"/>
              </a:buClr>
              <a:buNone/>
            </a:pPr>
            <a:r>
              <a:rPr lang="en-GB" altLang="en-US" b="1" dirty="0" smtClean="0">
                <a:latin typeface="Calibri" charset="0"/>
                <a:ea typeface="Calibri" charset="0"/>
                <a:cs typeface="Calibri" charset="0"/>
                <a:sym typeface="Symbol" pitchFamily="18" charset="2"/>
              </a:rPr>
              <a:t>	</a:t>
            </a:r>
            <a:r>
              <a:rPr lang="en-GB" altLang="en-US" b="1" baseline="-25000" dirty="0" smtClean="0">
                <a:latin typeface="Calibri" charset="0"/>
                <a:ea typeface="Calibri" charset="0"/>
                <a:cs typeface="Calibri" charset="0"/>
              </a:rPr>
              <a:t>1</a:t>
            </a:r>
            <a:r>
              <a:rPr lang="en-GB" altLang="en-US" b="1" dirty="0" smtClean="0">
                <a:latin typeface="Calibri" charset="0"/>
                <a:ea typeface="Calibri" charset="0"/>
                <a:cs typeface="Calibri" charset="0"/>
              </a:rPr>
              <a:t> </a:t>
            </a:r>
            <a:r>
              <a:rPr lang="en-GB" altLang="en-US" b="1" dirty="0" smtClean="0">
                <a:latin typeface="Calibri" charset="0"/>
                <a:ea typeface="Calibri" charset="0"/>
                <a:cs typeface="Calibri" charset="0"/>
                <a:sym typeface="Symbol" pitchFamily="18" charset="2"/>
              </a:rPr>
              <a:t></a:t>
            </a:r>
            <a:r>
              <a:rPr lang="en-GB" altLang="en-US" b="1" dirty="0" smtClean="0">
                <a:latin typeface="Calibri" charset="0"/>
                <a:ea typeface="Calibri" charset="0"/>
                <a:cs typeface="Calibri" charset="0"/>
              </a:rPr>
              <a:t> </a:t>
            </a:r>
            <a:r>
              <a:rPr lang="en-GB" altLang="en-US" b="1" dirty="0" smtClean="0">
                <a:latin typeface="Calibri" charset="0"/>
                <a:ea typeface="Calibri" charset="0"/>
                <a:cs typeface="Calibri" charset="0"/>
                <a:sym typeface="Symbol" pitchFamily="18" charset="2"/>
              </a:rPr>
              <a:t></a:t>
            </a:r>
            <a:r>
              <a:rPr lang="en-GB" altLang="en-US" b="1" baseline="-25000" dirty="0" smtClean="0">
                <a:latin typeface="Calibri" charset="0"/>
                <a:ea typeface="Calibri" charset="0"/>
                <a:cs typeface="Calibri" charset="0"/>
              </a:rPr>
              <a:t>2</a:t>
            </a:r>
            <a:r>
              <a:rPr lang="en-GB" altLang="en-US" b="1" dirty="0" smtClean="0">
                <a:latin typeface="Calibri" charset="0"/>
                <a:ea typeface="Calibri" charset="0"/>
                <a:cs typeface="Calibri" charset="0"/>
              </a:rPr>
              <a:t> </a:t>
            </a:r>
            <a:r>
              <a:rPr lang="en-GB" altLang="en-US" b="1" dirty="0" smtClean="0">
                <a:latin typeface="Calibri" charset="0"/>
                <a:ea typeface="Calibri" charset="0"/>
                <a:cs typeface="Calibri" charset="0"/>
                <a:sym typeface="Symbol" pitchFamily="18" charset="2"/>
              </a:rPr>
              <a:t></a:t>
            </a:r>
            <a:r>
              <a:rPr lang="en-GB" altLang="en-US" b="1" dirty="0" smtClean="0">
                <a:latin typeface="Calibri" charset="0"/>
                <a:ea typeface="Calibri" charset="0"/>
                <a:cs typeface="Calibri" charset="0"/>
              </a:rPr>
              <a:t> </a:t>
            </a:r>
            <a:r>
              <a:rPr lang="en-GB" altLang="en-US" b="1" dirty="0" smtClean="0">
                <a:latin typeface="Calibri" charset="0"/>
                <a:ea typeface="Calibri" charset="0"/>
                <a:cs typeface="Calibri" charset="0"/>
                <a:sym typeface="Symbol" pitchFamily="18" charset="2"/>
              </a:rPr>
              <a:t></a:t>
            </a:r>
            <a:r>
              <a:rPr lang="en-GB" altLang="en-US" b="1" baseline="-25000" dirty="0" smtClean="0">
                <a:latin typeface="Calibri" charset="0"/>
                <a:ea typeface="Calibri" charset="0"/>
                <a:cs typeface="Calibri" charset="0"/>
              </a:rPr>
              <a:t>3</a:t>
            </a:r>
            <a:r>
              <a:rPr lang="en-GB" altLang="en-US" dirty="0" smtClean="0">
                <a:latin typeface="Calibri" charset="0"/>
                <a:ea typeface="Calibri" charset="0"/>
                <a:cs typeface="Calibri" charset="0"/>
              </a:rPr>
              <a:t>	   = </a:t>
            </a:r>
            <a:r>
              <a:rPr lang="en-GB" altLang="en-US" dirty="0">
                <a:latin typeface="Calibri" charset="0"/>
                <a:ea typeface="Calibri" charset="0"/>
                <a:cs typeface="Calibri" charset="0"/>
              </a:rPr>
              <a:t>R</a:t>
            </a:r>
            <a:r>
              <a:rPr lang="en-GB" altLang="en-US" dirty="0" smtClean="0">
                <a:latin typeface="Calibri" charset="0"/>
                <a:ea typeface="Calibri" charset="0"/>
                <a:cs typeface="Calibri" charset="0"/>
              </a:rPr>
              <a:t>andom (i.e., uniformly distributed)</a:t>
            </a:r>
          </a:p>
          <a:p>
            <a:pPr marL="0" indent="0">
              <a:lnSpc>
                <a:spcPct val="100000"/>
              </a:lnSpc>
              <a:spcBef>
                <a:spcPts val="0"/>
              </a:spcBef>
              <a:buClr>
                <a:schemeClr val="tx1"/>
              </a:buClr>
              <a:buNone/>
            </a:pPr>
            <a:r>
              <a:rPr lang="en-GB" altLang="en-US" b="1" dirty="0" smtClean="0">
                <a:latin typeface="Calibri" charset="0"/>
                <a:ea typeface="Calibri" charset="0"/>
                <a:cs typeface="Calibri" charset="0"/>
                <a:sym typeface="Symbol" pitchFamily="18" charset="2"/>
              </a:rPr>
              <a:t>	</a:t>
            </a:r>
            <a:r>
              <a:rPr lang="en-GB" altLang="en-US" b="1" baseline="-25000" dirty="0" smtClean="0">
                <a:latin typeface="Calibri" charset="0"/>
                <a:ea typeface="Calibri" charset="0"/>
                <a:cs typeface="Calibri" charset="0"/>
              </a:rPr>
              <a:t>1</a:t>
            </a:r>
            <a:r>
              <a:rPr lang="en-GB" altLang="en-US" b="1" dirty="0" smtClean="0">
                <a:latin typeface="Calibri" charset="0"/>
                <a:ea typeface="Calibri" charset="0"/>
                <a:cs typeface="Calibri" charset="0"/>
              </a:rPr>
              <a:t> &gt;&gt; </a:t>
            </a:r>
            <a:r>
              <a:rPr lang="en-GB" altLang="en-US" b="1" dirty="0" smtClean="0">
                <a:latin typeface="Calibri" charset="0"/>
                <a:ea typeface="Calibri" charset="0"/>
                <a:cs typeface="Calibri" charset="0"/>
                <a:sym typeface="Symbol" pitchFamily="18" charset="2"/>
              </a:rPr>
              <a:t></a:t>
            </a:r>
            <a:r>
              <a:rPr lang="en-GB" altLang="en-US" b="1" baseline="-25000" dirty="0" smtClean="0">
                <a:latin typeface="Calibri" charset="0"/>
                <a:ea typeface="Calibri" charset="0"/>
                <a:cs typeface="Calibri" charset="0"/>
              </a:rPr>
              <a:t>2</a:t>
            </a:r>
            <a:r>
              <a:rPr lang="en-GB" altLang="en-US" b="1" dirty="0" smtClean="0">
                <a:latin typeface="Calibri" charset="0"/>
                <a:ea typeface="Calibri" charset="0"/>
                <a:cs typeface="Calibri" charset="0"/>
              </a:rPr>
              <a:t> </a:t>
            </a:r>
            <a:r>
              <a:rPr lang="en-GB" altLang="en-US" b="1" dirty="0" smtClean="0">
                <a:latin typeface="Calibri" charset="0"/>
                <a:ea typeface="Calibri" charset="0"/>
                <a:cs typeface="Calibri" charset="0"/>
                <a:sym typeface="Symbol" pitchFamily="18" charset="2"/>
              </a:rPr>
              <a:t></a:t>
            </a:r>
            <a:r>
              <a:rPr lang="en-GB" altLang="en-US" b="1" dirty="0" smtClean="0">
                <a:latin typeface="Calibri" charset="0"/>
                <a:ea typeface="Calibri" charset="0"/>
                <a:cs typeface="Calibri" charset="0"/>
              </a:rPr>
              <a:t> </a:t>
            </a:r>
            <a:r>
              <a:rPr lang="en-GB" altLang="en-US" b="1" dirty="0" smtClean="0">
                <a:latin typeface="Calibri" charset="0"/>
                <a:ea typeface="Calibri" charset="0"/>
                <a:cs typeface="Calibri" charset="0"/>
                <a:sym typeface="Symbol" pitchFamily="18" charset="2"/>
              </a:rPr>
              <a:t></a:t>
            </a:r>
            <a:r>
              <a:rPr lang="en-GB" altLang="en-US" b="1" baseline="-25000" dirty="0" smtClean="0">
                <a:latin typeface="Calibri" charset="0"/>
                <a:ea typeface="Calibri" charset="0"/>
                <a:cs typeface="Calibri" charset="0"/>
              </a:rPr>
              <a:t>3</a:t>
            </a:r>
            <a:r>
              <a:rPr lang="en-GB" altLang="en-US" dirty="0" smtClean="0">
                <a:latin typeface="Calibri" charset="0"/>
                <a:ea typeface="Calibri" charset="0"/>
                <a:cs typeface="Calibri" charset="0"/>
              </a:rPr>
              <a:t>	</a:t>
            </a:r>
            <a:r>
              <a:rPr lang="en-GB" altLang="en-US" dirty="0">
                <a:latin typeface="Calibri" charset="0"/>
                <a:ea typeface="Calibri" charset="0"/>
                <a:cs typeface="Calibri" charset="0"/>
              </a:rPr>
              <a:t> </a:t>
            </a:r>
            <a:r>
              <a:rPr lang="en-GB" altLang="en-US" dirty="0" smtClean="0">
                <a:latin typeface="Calibri" charset="0"/>
                <a:ea typeface="Calibri" charset="0"/>
                <a:cs typeface="Calibri" charset="0"/>
              </a:rPr>
              <a:t>  = </a:t>
            </a:r>
            <a:r>
              <a:rPr lang="en-GB" altLang="en-US" dirty="0">
                <a:latin typeface="Calibri" charset="0"/>
                <a:ea typeface="Calibri" charset="0"/>
                <a:cs typeface="Calibri" charset="0"/>
              </a:rPr>
              <a:t>C</a:t>
            </a:r>
            <a:r>
              <a:rPr lang="en-GB" altLang="en-US" dirty="0" smtClean="0">
                <a:latin typeface="Calibri" charset="0"/>
                <a:ea typeface="Calibri" charset="0"/>
                <a:cs typeface="Calibri" charset="0"/>
              </a:rPr>
              <a:t>lustered about preferred value</a:t>
            </a:r>
          </a:p>
          <a:p>
            <a:pPr marL="0" indent="0">
              <a:lnSpc>
                <a:spcPct val="100000"/>
              </a:lnSpc>
              <a:spcBef>
                <a:spcPts val="0"/>
              </a:spcBef>
              <a:buClr>
                <a:schemeClr val="tx1"/>
              </a:buClr>
              <a:buNone/>
            </a:pPr>
            <a:r>
              <a:rPr lang="en-GB" altLang="en-US" b="1" dirty="0" smtClean="0">
                <a:latin typeface="Calibri" charset="0"/>
                <a:ea typeface="Calibri" charset="0"/>
                <a:cs typeface="Calibri" charset="0"/>
                <a:sym typeface="Symbol" pitchFamily="18" charset="2"/>
              </a:rPr>
              <a:t>	</a:t>
            </a:r>
            <a:r>
              <a:rPr lang="en-GB" altLang="en-US" b="1" baseline="-25000" dirty="0" smtClean="0">
                <a:latin typeface="Calibri" charset="0"/>
                <a:ea typeface="Calibri" charset="0"/>
                <a:cs typeface="Calibri" charset="0"/>
              </a:rPr>
              <a:t>1</a:t>
            </a:r>
            <a:r>
              <a:rPr lang="en-GB" altLang="en-US" b="1" dirty="0" smtClean="0">
                <a:latin typeface="Calibri" charset="0"/>
                <a:ea typeface="Calibri" charset="0"/>
                <a:cs typeface="Calibri" charset="0"/>
              </a:rPr>
              <a:t> </a:t>
            </a:r>
            <a:r>
              <a:rPr lang="en-GB" altLang="en-US" b="1" dirty="0" smtClean="0">
                <a:latin typeface="Calibri" charset="0"/>
                <a:ea typeface="Calibri" charset="0"/>
                <a:cs typeface="Calibri" charset="0"/>
                <a:sym typeface="Symbol" pitchFamily="18" charset="2"/>
              </a:rPr>
              <a:t></a:t>
            </a:r>
            <a:r>
              <a:rPr lang="en-GB" altLang="en-US" b="1" dirty="0" smtClean="0">
                <a:latin typeface="Calibri" charset="0"/>
                <a:ea typeface="Calibri" charset="0"/>
                <a:cs typeface="Calibri" charset="0"/>
              </a:rPr>
              <a:t> </a:t>
            </a:r>
            <a:r>
              <a:rPr lang="en-GB" altLang="en-US" b="1" dirty="0" smtClean="0">
                <a:latin typeface="Calibri" charset="0"/>
                <a:ea typeface="Calibri" charset="0"/>
                <a:cs typeface="Calibri" charset="0"/>
                <a:sym typeface="Symbol" pitchFamily="18" charset="2"/>
              </a:rPr>
              <a:t></a:t>
            </a:r>
            <a:r>
              <a:rPr lang="en-GB" altLang="en-US" b="1" baseline="-25000" dirty="0" smtClean="0">
                <a:latin typeface="Calibri" charset="0"/>
                <a:ea typeface="Calibri" charset="0"/>
                <a:cs typeface="Calibri" charset="0"/>
              </a:rPr>
              <a:t>2</a:t>
            </a:r>
            <a:r>
              <a:rPr lang="en-GB" altLang="en-US" b="1" dirty="0" smtClean="0">
                <a:latin typeface="Calibri" charset="0"/>
                <a:ea typeface="Calibri" charset="0"/>
                <a:cs typeface="Calibri" charset="0"/>
              </a:rPr>
              <a:t> &gt;&gt; </a:t>
            </a:r>
            <a:r>
              <a:rPr lang="en-GB" altLang="en-US" b="1" dirty="0" smtClean="0">
                <a:latin typeface="Calibri" charset="0"/>
                <a:ea typeface="Calibri" charset="0"/>
                <a:cs typeface="Calibri" charset="0"/>
                <a:sym typeface="Symbol" pitchFamily="18" charset="2"/>
              </a:rPr>
              <a:t></a:t>
            </a:r>
            <a:r>
              <a:rPr lang="en-GB" altLang="en-US" baseline="-25000" dirty="0" smtClean="0">
                <a:latin typeface="Calibri" charset="0"/>
                <a:ea typeface="Calibri" charset="0"/>
                <a:cs typeface="Calibri" charset="0"/>
              </a:rPr>
              <a:t>3</a:t>
            </a:r>
            <a:r>
              <a:rPr lang="en-GB" altLang="en-US" dirty="0" smtClean="0">
                <a:latin typeface="Calibri" charset="0"/>
                <a:ea typeface="Calibri" charset="0"/>
                <a:cs typeface="Calibri" charset="0"/>
              </a:rPr>
              <a:t>	   = </a:t>
            </a:r>
            <a:r>
              <a:rPr lang="en-GB" altLang="en-US" dirty="0">
                <a:latin typeface="Calibri" charset="0"/>
                <a:ea typeface="Calibri" charset="0"/>
                <a:cs typeface="Calibri" charset="0"/>
              </a:rPr>
              <a:t>E</a:t>
            </a:r>
            <a:r>
              <a:rPr lang="en-GB" altLang="en-US" dirty="0" smtClean="0">
                <a:latin typeface="Calibri" charset="0"/>
                <a:ea typeface="Calibri" charset="0"/>
                <a:cs typeface="Calibri" charset="0"/>
              </a:rPr>
              <a:t>venly distributed on great circle</a:t>
            </a:r>
          </a:p>
          <a:p>
            <a:pPr marL="0" indent="0">
              <a:lnSpc>
                <a:spcPct val="100000"/>
              </a:lnSpc>
              <a:spcBef>
                <a:spcPts val="0"/>
              </a:spcBef>
              <a:buClr>
                <a:schemeClr val="tx1"/>
              </a:buClr>
              <a:buNone/>
            </a:pPr>
            <a:r>
              <a:rPr lang="en-GB" altLang="en-US" b="1" dirty="0" smtClean="0">
                <a:latin typeface="Calibri" charset="0"/>
                <a:ea typeface="Calibri" charset="0"/>
                <a:cs typeface="Calibri" charset="0"/>
                <a:sym typeface="Symbol" pitchFamily="18" charset="2"/>
              </a:rPr>
              <a:t>	</a:t>
            </a:r>
            <a:r>
              <a:rPr lang="en-GB" altLang="en-US" b="1" baseline="-25000" dirty="0" smtClean="0">
                <a:latin typeface="Calibri" charset="0"/>
                <a:ea typeface="Calibri" charset="0"/>
                <a:cs typeface="Calibri" charset="0"/>
              </a:rPr>
              <a:t>1</a:t>
            </a:r>
            <a:r>
              <a:rPr lang="en-GB" altLang="en-US" b="1" dirty="0" smtClean="0">
                <a:latin typeface="Calibri" charset="0"/>
                <a:ea typeface="Calibri" charset="0"/>
                <a:cs typeface="Calibri" charset="0"/>
              </a:rPr>
              <a:t> &gt; </a:t>
            </a:r>
            <a:r>
              <a:rPr lang="en-GB" altLang="en-US" b="1" dirty="0" smtClean="0">
                <a:latin typeface="Calibri" charset="0"/>
                <a:ea typeface="Calibri" charset="0"/>
                <a:cs typeface="Calibri" charset="0"/>
                <a:sym typeface="Symbol" pitchFamily="18" charset="2"/>
              </a:rPr>
              <a:t></a:t>
            </a:r>
            <a:r>
              <a:rPr lang="en-GB" altLang="en-US" b="1" baseline="-25000" dirty="0" smtClean="0">
                <a:latin typeface="Calibri" charset="0"/>
                <a:ea typeface="Calibri" charset="0"/>
                <a:cs typeface="Calibri" charset="0"/>
              </a:rPr>
              <a:t>2</a:t>
            </a:r>
            <a:r>
              <a:rPr lang="en-GB" altLang="en-US" b="1" dirty="0" smtClean="0">
                <a:latin typeface="Calibri" charset="0"/>
                <a:ea typeface="Calibri" charset="0"/>
                <a:cs typeface="Calibri" charset="0"/>
              </a:rPr>
              <a:t> &gt; </a:t>
            </a:r>
            <a:r>
              <a:rPr lang="en-GB" altLang="en-US" b="1" dirty="0" smtClean="0">
                <a:latin typeface="Calibri" charset="0"/>
                <a:ea typeface="Calibri" charset="0"/>
                <a:cs typeface="Calibri" charset="0"/>
                <a:sym typeface="Symbol" pitchFamily="18" charset="2"/>
              </a:rPr>
              <a:t></a:t>
            </a:r>
            <a:r>
              <a:rPr lang="en-GB" altLang="en-US" b="1" baseline="-25000" dirty="0" smtClean="0">
                <a:latin typeface="Calibri" charset="0"/>
                <a:ea typeface="Calibri" charset="0"/>
                <a:cs typeface="Calibri" charset="0"/>
              </a:rPr>
              <a:t>3</a:t>
            </a:r>
            <a:r>
              <a:rPr lang="en-GB" altLang="en-US" dirty="0" smtClean="0">
                <a:latin typeface="Calibri" charset="0"/>
                <a:ea typeface="Calibri" charset="0"/>
                <a:cs typeface="Calibri" charset="0"/>
              </a:rPr>
              <a:t>	</a:t>
            </a:r>
            <a:r>
              <a:rPr lang="en-GB" altLang="en-US" dirty="0">
                <a:latin typeface="Calibri" charset="0"/>
                <a:ea typeface="Calibri" charset="0"/>
                <a:cs typeface="Calibri" charset="0"/>
              </a:rPr>
              <a:t> </a:t>
            </a:r>
            <a:r>
              <a:rPr lang="en-GB" altLang="en-US" dirty="0" smtClean="0">
                <a:latin typeface="Calibri" charset="0"/>
                <a:ea typeface="Calibri" charset="0"/>
                <a:cs typeface="Calibri" charset="0"/>
              </a:rPr>
              <a:t>  = </a:t>
            </a:r>
            <a:r>
              <a:rPr lang="en-GB" altLang="en-US" dirty="0">
                <a:latin typeface="Calibri" charset="0"/>
                <a:ea typeface="Calibri" charset="0"/>
                <a:cs typeface="Calibri" charset="0"/>
              </a:rPr>
              <a:t>S</a:t>
            </a:r>
            <a:r>
              <a:rPr lang="en-GB" altLang="en-US" dirty="0" smtClean="0">
                <a:latin typeface="Calibri" charset="0"/>
                <a:ea typeface="Calibri" charset="0"/>
                <a:cs typeface="Calibri" charset="0"/>
              </a:rPr>
              <a:t>cattered </a:t>
            </a:r>
            <a:r>
              <a:rPr lang="en-GB" altLang="en-US" dirty="0" smtClean="0"/>
              <a:t>on great circle but with preferred direction</a:t>
            </a:r>
            <a:endParaRPr lang="en-GB" altLang="en-US" dirty="0"/>
          </a:p>
        </p:txBody>
      </p:sp>
    </p:spTree>
    <p:extLst>
      <p:ext uri="{BB962C8B-B14F-4D97-AF65-F5344CB8AC3E}">
        <p14:creationId xmlns:p14="http://schemas.microsoft.com/office/powerpoint/2010/main" val="12003742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17" name="Group 16"/>
          <p:cNvGrpSpPr/>
          <p:nvPr/>
        </p:nvGrpSpPr>
        <p:grpSpPr>
          <a:xfrm>
            <a:off x="5041753" y="1568582"/>
            <a:ext cx="6583034" cy="5106216"/>
            <a:chOff x="3180679" y="1633128"/>
            <a:chExt cx="6583034" cy="5106216"/>
          </a:xfrm>
        </p:grpSpPr>
        <p:grpSp>
          <p:nvGrpSpPr>
            <p:cNvPr id="16" name="Group 15"/>
            <p:cNvGrpSpPr/>
            <p:nvPr/>
          </p:nvGrpSpPr>
          <p:grpSpPr>
            <a:xfrm>
              <a:off x="4044875" y="1911199"/>
              <a:ext cx="4711850" cy="4711850"/>
              <a:chOff x="4044875" y="1911199"/>
              <a:chExt cx="4711850" cy="4711850"/>
            </a:xfrm>
          </p:grpSpPr>
          <p:grpSp>
            <p:nvGrpSpPr>
              <p:cNvPr id="9" name="Group 8"/>
              <p:cNvGrpSpPr/>
              <p:nvPr/>
            </p:nvGrpSpPr>
            <p:grpSpPr>
              <a:xfrm>
                <a:off x="4044875" y="1911199"/>
                <a:ext cx="4711850" cy="4711850"/>
                <a:chOff x="4044875" y="1911199"/>
                <a:chExt cx="4711850" cy="4711850"/>
              </a:xfrm>
            </p:grpSpPr>
            <p:cxnSp>
              <p:nvCxnSpPr>
                <p:cNvPr id="7" name="Straight Connector 6"/>
                <p:cNvCxnSpPr/>
                <p:nvPr/>
              </p:nvCxnSpPr>
              <p:spPr>
                <a:xfrm>
                  <a:off x="4044875" y="2226833"/>
                  <a:ext cx="4711850"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3600000">
                  <a:off x="2866913" y="4267124"/>
                  <a:ext cx="4711850"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3600000">
                  <a:off x="5222837" y="4267124"/>
                  <a:ext cx="4711850"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512165" y="5811778"/>
                <a:ext cx="121774" cy="121774"/>
                <a:chOff x="6140374" y="3349931"/>
                <a:chExt cx="184225" cy="184225"/>
              </a:xfrm>
            </p:grpSpPr>
            <p:cxnSp>
              <p:nvCxnSpPr>
                <p:cNvPr id="79" name="Straight Connector 7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8163654" y="2952813"/>
                <a:ext cx="121774" cy="121774"/>
                <a:chOff x="6140374" y="3349931"/>
                <a:chExt cx="184225" cy="184225"/>
              </a:xfrm>
            </p:grpSpPr>
            <p:cxnSp>
              <p:nvCxnSpPr>
                <p:cNvPr id="87" name="Straight Connector 8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8399580" y="2544389"/>
                <a:ext cx="121774" cy="121774"/>
                <a:chOff x="6140374" y="3349931"/>
                <a:chExt cx="184225" cy="184225"/>
              </a:xfrm>
            </p:grpSpPr>
            <p:cxnSp>
              <p:nvCxnSpPr>
                <p:cNvPr id="90" name="Straight Connector 89"/>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6748092" y="5403357"/>
                <a:ext cx="121774" cy="121774"/>
                <a:chOff x="6140374" y="3349931"/>
                <a:chExt cx="184225" cy="184225"/>
              </a:xfrm>
            </p:grpSpPr>
            <p:cxnSp>
              <p:nvCxnSpPr>
                <p:cNvPr id="93" name="Straight Connector 9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7219946" y="4586509"/>
                <a:ext cx="121774" cy="121774"/>
                <a:chOff x="6140374" y="3349931"/>
                <a:chExt cx="184225" cy="184225"/>
              </a:xfrm>
            </p:grpSpPr>
            <p:cxnSp>
              <p:nvCxnSpPr>
                <p:cNvPr id="96" name="Straight Connector 95"/>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7455873" y="4178085"/>
                <a:ext cx="121774" cy="121774"/>
                <a:chOff x="6140374" y="3349931"/>
                <a:chExt cx="184225" cy="184225"/>
              </a:xfrm>
            </p:grpSpPr>
            <p:cxnSp>
              <p:nvCxnSpPr>
                <p:cNvPr id="103" name="Straight Connector 10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05" name="Group 104"/>
              <p:cNvGrpSpPr/>
              <p:nvPr/>
            </p:nvGrpSpPr>
            <p:grpSpPr>
              <a:xfrm>
                <a:off x="7691800" y="3769661"/>
                <a:ext cx="121774" cy="121774"/>
                <a:chOff x="6140374" y="3349931"/>
                <a:chExt cx="184225" cy="184225"/>
              </a:xfrm>
            </p:grpSpPr>
            <p:cxnSp>
              <p:nvCxnSpPr>
                <p:cNvPr id="106" name="Straight Connector 105"/>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08" name="Group 107"/>
              <p:cNvGrpSpPr/>
              <p:nvPr/>
            </p:nvGrpSpPr>
            <p:grpSpPr>
              <a:xfrm>
                <a:off x="7927727" y="3361237"/>
                <a:ext cx="121774" cy="121774"/>
                <a:chOff x="6140374" y="3349931"/>
                <a:chExt cx="184225" cy="184225"/>
              </a:xfrm>
            </p:grpSpPr>
            <p:cxnSp>
              <p:nvCxnSpPr>
                <p:cNvPr id="109" name="Straight Connector 10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11" name="Group 110"/>
              <p:cNvGrpSpPr/>
              <p:nvPr/>
            </p:nvGrpSpPr>
            <p:grpSpPr>
              <a:xfrm>
                <a:off x="6984019" y="4994933"/>
                <a:ext cx="121774" cy="121774"/>
                <a:chOff x="6140374" y="3349931"/>
                <a:chExt cx="184225" cy="184225"/>
              </a:xfrm>
            </p:grpSpPr>
            <p:cxnSp>
              <p:nvCxnSpPr>
                <p:cNvPr id="112" name="Straight Connector 111"/>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43" name="Group 142"/>
              <p:cNvGrpSpPr/>
              <p:nvPr/>
            </p:nvGrpSpPr>
            <p:grpSpPr>
              <a:xfrm rot="14400000">
                <a:off x="8208757" y="2265977"/>
                <a:ext cx="121774" cy="121774"/>
                <a:chOff x="6140374" y="3349931"/>
                <a:chExt cx="184225" cy="184225"/>
              </a:xfrm>
            </p:grpSpPr>
            <p:cxnSp>
              <p:nvCxnSpPr>
                <p:cNvPr id="168" name="Straight Connector 167"/>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44" name="Group 143"/>
              <p:cNvGrpSpPr/>
              <p:nvPr/>
            </p:nvGrpSpPr>
            <p:grpSpPr>
              <a:xfrm rot="14400000">
                <a:off x="4907076" y="2265228"/>
                <a:ext cx="121774" cy="121774"/>
                <a:chOff x="6140374" y="3349931"/>
                <a:chExt cx="184225" cy="184225"/>
              </a:xfrm>
            </p:grpSpPr>
            <p:cxnSp>
              <p:nvCxnSpPr>
                <p:cNvPr id="166" name="Straight Connector 165"/>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45" name="Group 144"/>
              <p:cNvGrpSpPr/>
              <p:nvPr/>
            </p:nvGrpSpPr>
            <p:grpSpPr>
              <a:xfrm rot="14400000">
                <a:off x="4435408" y="2265122"/>
                <a:ext cx="121774" cy="121774"/>
                <a:chOff x="6140374" y="3349931"/>
                <a:chExt cx="184225" cy="184225"/>
              </a:xfrm>
            </p:grpSpPr>
            <p:cxnSp>
              <p:nvCxnSpPr>
                <p:cNvPr id="164" name="Straight Connector 163"/>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rot="14400000">
                <a:off x="7737091" y="2265869"/>
                <a:ext cx="121774" cy="121774"/>
                <a:chOff x="6140374" y="3349931"/>
                <a:chExt cx="184225" cy="184225"/>
              </a:xfrm>
            </p:grpSpPr>
            <p:cxnSp>
              <p:nvCxnSpPr>
                <p:cNvPr id="162" name="Straight Connector 161"/>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47" name="Group 146"/>
              <p:cNvGrpSpPr/>
              <p:nvPr/>
            </p:nvGrpSpPr>
            <p:grpSpPr>
              <a:xfrm rot="14400000">
                <a:off x="6793753" y="2265655"/>
                <a:ext cx="121774" cy="121774"/>
                <a:chOff x="6140374" y="3349931"/>
                <a:chExt cx="184225" cy="184225"/>
              </a:xfrm>
            </p:grpSpPr>
            <p:cxnSp>
              <p:nvCxnSpPr>
                <p:cNvPr id="160" name="Straight Connector 159"/>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48" name="Group 147"/>
              <p:cNvGrpSpPr/>
              <p:nvPr/>
            </p:nvGrpSpPr>
            <p:grpSpPr>
              <a:xfrm rot="14400000">
                <a:off x="6322084" y="2265548"/>
                <a:ext cx="121774" cy="121774"/>
                <a:chOff x="6140374" y="3349931"/>
                <a:chExt cx="184225" cy="184225"/>
              </a:xfrm>
            </p:grpSpPr>
            <p:cxnSp>
              <p:nvCxnSpPr>
                <p:cNvPr id="158" name="Straight Connector 157"/>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49" name="Group 148"/>
              <p:cNvGrpSpPr/>
              <p:nvPr/>
            </p:nvGrpSpPr>
            <p:grpSpPr>
              <a:xfrm rot="14400000">
                <a:off x="5850414" y="2265442"/>
                <a:ext cx="121774" cy="121774"/>
                <a:chOff x="6140374" y="3349931"/>
                <a:chExt cx="184225" cy="184225"/>
              </a:xfrm>
            </p:grpSpPr>
            <p:cxnSp>
              <p:nvCxnSpPr>
                <p:cNvPr id="156" name="Straight Connector 155"/>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rot="14400000">
                <a:off x="5378745" y="2265335"/>
                <a:ext cx="121774" cy="121774"/>
                <a:chOff x="6140374" y="3349931"/>
                <a:chExt cx="184225" cy="184225"/>
              </a:xfrm>
            </p:grpSpPr>
            <p:cxnSp>
              <p:nvCxnSpPr>
                <p:cNvPr id="154" name="Straight Connector 153"/>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51" name="Group 150"/>
              <p:cNvGrpSpPr/>
              <p:nvPr/>
            </p:nvGrpSpPr>
            <p:grpSpPr>
              <a:xfrm rot="14400000">
                <a:off x="7265422" y="2265762"/>
                <a:ext cx="121774" cy="121774"/>
                <a:chOff x="6140374" y="3349931"/>
                <a:chExt cx="184225" cy="184225"/>
              </a:xfrm>
            </p:grpSpPr>
            <p:cxnSp>
              <p:nvCxnSpPr>
                <p:cNvPr id="152" name="Straight Connector 151"/>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p:nvGrpSpPr>
            <p:grpSpPr>
              <a:xfrm rot="7200000">
                <a:off x="4300592" y="2557362"/>
                <a:ext cx="121774" cy="121774"/>
                <a:chOff x="6140374" y="3349931"/>
                <a:chExt cx="184225" cy="184225"/>
              </a:xfrm>
            </p:grpSpPr>
            <p:cxnSp>
              <p:nvCxnSpPr>
                <p:cNvPr id="196" name="Straight Connector 195"/>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p:nvGrpSpPr>
            <p:grpSpPr>
              <a:xfrm rot="7200000">
                <a:off x="5950784" y="5417076"/>
                <a:ext cx="121774" cy="121774"/>
                <a:chOff x="6140374" y="3349931"/>
                <a:chExt cx="184225" cy="184225"/>
              </a:xfrm>
            </p:grpSpPr>
            <p:cxnSp>
              <p:nvCxnSpPr>
                <p:cNvPr id="194" name="Straight Connector 193"/>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p:nvGrpSpPr>
            <p:grpSpPr>
              <a:xfrm rot="7200000">
                <a:off x="6186527" y="5825605"/>
                <a:ext cx="121774" cy="121774"/>
                <a:chOff x="6140374" y="3349931"/>
                <a:chExt cx="184225" cy="184225"/>
              </a:xfrm>
            </p:grpSpPr>
            <p:cxnSp>
              <p:nvCxnSpPr>
                <p:cNvPr id="192" name="Straight Connector 191"/>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rot="7200000">
                <a:off x="4536332" y="2965890"/>
                <a:ext cx="121774" cy="121774"/>
                <a:chOff x="6140374" y="3349931"/>
                <a:chExt cx="184225" cy="184225"/>
              </a:xfrm>
            </p:grpSpPr>
            <p:cxnSp>
              <p:nvCxnSpPr>
                <p:cNvPr id="190" name="Straight Connector 189"/>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p:nvGrpSpPr>
            <p:grpSpPr>
              <a:xfrm rot="7200000">
                <a:off x="5007816" y="3782952"/>
                <a:ext cx="121774" cy="121774"/>
                <a:chOff x="6140374" y="3349931"/>
                <a:chExt cx="184225" cy="184225"/>
              </a:xfrm>
            </p:grpSpPr>
            <p:cxnSp>
              <p:nvCxnSpPr>
                <p:cNvPr id="188" name="Straight Connector 187"/>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p:nvGrpSpPr>
            <p:grpSpPr>
              <a:xfrm rot="7200000">
                <a:off x="5243557" y="4191483"/>
                <a:ext cx="121774" cy="121774"/>
                <a:chOff x="6140374" y="3349931"/>
                <a:chExt cx="184225" cy="184225"/>
              </a:xfrm>
            </p:grpSpPr>
            <p:cxnSp>
              <p:nvCxnSpPr>
                <p:cNvPr id="186" name="Straight Connector 185"/>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p:nvGrpSpPr>
            <p:grpSpPr>
              <a:xfrm rot="7200000">
                <a:off x="5479301" y="4600014"/>
                <a:ext cx="121774" cy="121774"/>
                <a:chOff x="6140374" y="3349931"/>
                <a:chExt cx="184225" cy="184225"/>
              </a:xfrm>
            </p:grpSpPr>
            <p:cxnSp>
              <p:nvCxnSpPr>
                <p:cNvPr id="184" name="Straight Connector 183"/>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p:nvGrpSpPr>
            <p:grpSpPr>
              <a:xfrm rot="7200000">
                <a:off x="5715042" y="5008545"/>
                <a:ext cx="121774" cy="121774"/>
                <a:chOff x="6140374" y="3349931"/>
                <a:chExt cx="184225" cy="184225"/>
              </a:xfrm>
            </p:grpSpPr>
            <p:cxnSp>
              <p:nvCxnSpPr>
                <p:cNvPr id="182" name="Straight Connector 181"/>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p:nvGrpSpPr>
            <p:grpSpPr>
              <a:xfrm rot="7200000">
                <a:off x="4772074" y="3374421"/>
                <a:ext cx="121774" cy="121774"/>
                <a:chOff x="6140374" y="3349931"/>
                <a:chExt cx="184225" cy="184225"/>
              </a:xfrm>
            </p:grpSpPr>
            <p:cxnSp>
              <p:nvCxnSpPr>
                <p:cNvPr id="180" name="Straight Connector 179"/>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sp>
          <p:nvSpPr>
            <p:cNvPr id="198" name="TextBox 197"/>
            <p:cNvSpPr txBox="1"/>
            <p:nvPr/>
          </p:nvSpPr>
          <p:spPr>
            <a:xfrm>
              <a:off x="8676043" y="1823418"/>
              <a:ext cx="1087670" cy="523220"/>
            </a:xfrm>
            <a:prstGeom prst="rect">
              <a:avLst/>
            </a:prstGeom>
            <a:noFill/>
          </p:spPr>
          <p:txBody>
            <a:bodyPr wrap="none" rtlCol="0">
              <a:spAutoFit/>
            </a:bodyPr>
            <a:lstStyle/>
            <a:p>
              <a:r>
                <a:rPr lang="en-US" sz="2800" b="1" dirty="0" smtClean="0">
                  <a:solidFill>
                    <a:srgbClr val="0432FF"/>
                  </a:solidFill>
                </a:rPr>
                <a:t>Girdle</a:t>
              </a:r>
              <a:endParaRPr lang="en-US" sz="2800" b="1" dirty="0">
                <a:solidFill>
                  <a:srgbClr val="0432FF"/>
                </a:solidFill>
              </a:endParaRPr>
            </a:p>
          </p:txBody>
        </p:sp>
        <p:sp>
          <p:nvSpPr>
            <p:cNvPr id="199" name="TextBox 198"/>
            <p:cNvSpPr txBox="1"/>
            <p:nvPr/>
          </p:nvSpPr>
          <p:spPr>
            <a:xfrm>
              <a:off x="3180679" y="1803696"/>
              <a:ext cx="964367" cy="523220"/>
            </a:xfrm>
            <a:prstGeom prst="rect">
              <a:avLst/>
            </a:prstGeom>
            <a:noFill/>
          </p:spPr>
          <p:txBody>
            <a:bodyPr wrap="none" rtlCol="0">
              <a:spAutoFit/>
            </a:bodyPr>
            <a:lstStyle/>
            <a:p>
              <a:r>
                <a:rPr lang="en-US" sz="2800" b="1" smtClean="0">
                  <a:solidFill>
                    <a:srgbClr val="0432FF"/>
                  </a:solidFill>
                </a:rPr>
                <a:t>Point</a:t>
              </a:r>
              <a:endParaRPr lang="en-US" sz="2800" b="1" dirty="0">
                <a:solidFill>
                  <a:srgbClr val="0432FF"/>
                </a:solidFill>
              </a:endParaRPr>
            </a:p>
          </p:txBody>
        </p:sp>
        <p:sp>
          <p:nvSpPr>
            <p:cNvPr id="200" name="TextBox 199"/>
            <p:cNvSpPr txBox="1"/>
            <p:nvPr/>
          </p:nvSpPr>
          <p:spPr>
            <a:xfrm>
              <a:off x="5699761" y="6216124"/>
              <a:ext cx="1433406" cy="523220"/>
            </a:xfrm>
            <a:prstGeom prst="rect">
              <a:avLst/>
            </a:prstGeom>
            <a:noFill/>
          </p:spPr>
          <p:txBody>
            <a:bodyPr wrap="none" rtlCol="0">
              <a:spAutoFit/>
            </a:bodyPr>
            <a:lstStyle/>
            <a:p>
              <a:r>
                <a:rPr lang="en-US" sz="2800" b="1" smtClean="0">
                  <a:solidFill>
                    <a:srgbClr val="0432FF"/>
                  </a:solidFill>
                </a:rPr>
                <a:t>Random</a:t>
              </a:r>
              <a:endParaRPr lang="en-US" sz="2800" b="1" dirty="0">
                <a:solidFill>
                  <a:srgbClr val="0432FF"/>
                </a:solidFill>
              </a:endParaRPr>
            </a:p>
          </p:txBody>
        </p:sp>
        <mc:AlternateContent xmlns:mc="http://schemas.openxmlformats.org/markup-compatibility/2006" xmlns:a14="http://schemas.microsoft.com/office/drawing/2010/main">
          <mc:Choice Requires="a14">
            <p:sp>
              <p:nvSpPr>
                <p:cNvPr id="201" name="TextBox 200"/>
                <p:cNvSpPr txBox="1"/>
                <p:nvPr/>
              </p:nvSpPr>
              <p:spPr>
                <a:xfrm>
                  <a:off x="5792011" y="1633128"/>
                  <a:ext cx="1172500" cy="523220"/>
                </a:xfrm>
                <a:prstGeom prst="rect">
                  <a:avLst/>
                </a:prstGeom>
                <a:noFill/>
              </p:spPr>
              <p:txBody>
                <a:bodyPr wrap="none" rtlCol="0">
                  <a:spAutoFit/>
                </a:bodyPr>
                <a:lstStyle/>
                <a:p>
                  <a:pPr algn="ct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3</a:t>
                  </a:r>
                  <a:r>
                    <a:rPr lang="en-GB" sz="2800" b="1" dirty="0">
                      <a:solidFill>
                        <a:srgbClr val="0432FF"/>
                      </a:solidFill>
                      <a:ea typeface="Cambria Math" charset="0"/>
                      <a:cs typeface="Cambria Math" charset="0"/>
                    </a:rPr>
                    <a:t> </a:t>
                  </a:r>
                  <a14:m>
                    <m:oMath xmlns:m="http://schemas.openxmlformats.org/officeDocument/2006/math">
                      <m:r>
                        <a:rPr lang="en-GB" sz="2800" b="1" i="1">
                          <a:solidFill>
                            <a:srgbClr val="0432FF"/>
                          </a:solidFill>
                          <a:latin typeface="Cambria Math" charset="0"/>
                          <a:ea typeface="Cambria Math" charset="0"/>
                          <a:cs typeface="Cambria Math" charset="0"/>
                        </a:rPr>
                        <m:t>=</m:t>
                      </m:r>
                      <m:r>
                        <a:rPr lang="en-GB" sz="2800" b="1" i="1">
                          <a:solidFill>
                            <a:srgbClr val="0432FF"/>
                          </a:solidFill>
                          <a:latin typeface="Cambria Math" charset="0"/>
                          <a:ea typeface="Cambria Math" charset="0"/>
                          <a:cs typeface="Cambria Math" charset="0"/>
                        </a:rPr>
                        <m:t>𝟎</m:t>
                      </m:r>
                    </m:oMath>
                  </a14:m>
                  <a:endParaRPr lang="en-US" sz="2800" i="1" baseline="-25000" dirty="0">
                    <a:solidFill>
                      <a:srgbClr val="0432FF"/>
                    </a:solidFill>
                  </a:endParaRPr>
                </a:p>
              </p:txBody>
            </p:sp>
          </mc:Choice>
          <mc:Fallback xmlns="">
            <p:sp>
              <p:nvSpPr>
                <p:cNvPr id="201" name="TextBox 200"/>
                <p:cNvSpPr txBox="1">
                  <a:spLocks noRot="1" noChangeAspect="1" noMove="1" noResize="1" noEditPoints="1" noAdjustHandles="1" noChangeArrowheads="1" noChangeShapeType="1" noTextEdit="1"/>
                </p:cNvSpPr>
                <p:nvPr/>
              </p:nvSpPr>
              <p:spPr>
                <a:xfrm>
                  <a:off x="5792011" y="1633128"/>
                  <a:ext cx="1172500" cy="523220"/>
                </a:xfrm>
                <a:prstGeom prst="rect">
                  <a:avLst/>
                </a:prstGeom>
                <a:blipFill rotWithShape="0">
                  <a:blip r:embed="rId4"/>
                  <a:stretch>
                    <a:fillRect b="-290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TextBox 201"/>
                <p:cNvSpPr txBox="1"/>
                <p:nvPr/>
              </p:nvSpPr>
              <p:spPr>
                <a:xfrm>
                  <a:off x="4061822" y="4164761"/>
                  <a:ext cx="1175322" cy="523220"/>
                </a:xfrm>
                <a:prstGeom prst="rect">
                  <a:avLst/>
                </a:prstGeom>
                <a:noFill/>
              </p:spPr>
              <p:txBody>
                <a:bodyPr wrap="none" rtlCol="0">
                  <a:spAutoFit/>
                </a:bodyPr>
                <a:lstStyle/>
                <a:p>
                  <a:pPr algn="ct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2</a:t>
                  </a:r>
                  <a:r>
                    <a:rPr lang="en-GB" sz="2800" dirty="0" smtClean="0">
                      <a:solidFill>
                        <a:srgbClr val="0432FF"/>
                      </a:solidFill>
                    </a:rPr>
                    <a:t> = </a:t>
                  </a: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3</a:t>
                  </a:r>
                  <a:endParaRPr lang="en-US" sz="2800" i="1" baseline="-25000" dirty="0">
                    <a:solidFill>
                      <a:srgbClr val="0432FF"/>
                    </a:solidFill>
                  </a:endParaRPr>
                </a:p>
              </p:txBody>
            </p:sp>
          </mc:Choice>
          <mc:Fallback xmlns="">
            <p:sp>
              <p:nvSpPr>
                <p:cNvPr id="202" name="TextBox 201"/>
                <p:cNvSpPr txBox="1">
                  <a:spLocks noRot="1" noChangeAspect="1" noMove="1" noResize="1" noEditPoints="1" noAdjustHandles="1" noChangeArrowheads="1" noChangeShapeType="1" noTextEdit="1"/>
                </p:cNvSpPr>
                <p:nvPr/>
              </p:nvSpPr>
              <p:spPr>
                <a:xfrm>
                  <a:off x="4061822" y="4164761"/>
                  <a:ext cx="1175322" cy="523220"/>
                </a:xfrm>
                <a:prstGeom prst="rect">
                  <a:avLst/>
                </a:prstGeom>
                <a:blipFill rotWithShape="0">
                  <a:blip r:embed="rId5"/>
                  <a:stretch>
                    <a:fillRect t="-11765" r="-4688" b="-341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202"/>
                <p:cNvSpPr txBox="1"/>
                <p:nvPr/>
              </p:nvSpPr>
              <p:spPr>
                <a:xfrm>
                  <a:off x="7645913" y="4164761"/>
                  <a:ext cx="1175322" cy="523220"/>
                </a:xfrm>
                <a:prstGeom prst="rect">
                  <a:avLst/>
                </a:prstGeom>
                <a:noFill/>
              </p:spPr>
              <p:txBody>
                <a:bodyPr wrap="none" rtlCol="0">
                  <a:spAutoFit/>
                </a:bodyPr>
                <a:lstStyle/>
                <a:p>
                  <a:pPr algn="ct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1</a:t>
                  </a:r>
                  <a:r>
                    <a:rPr lang="en-GB" sz="2800" dirty="0" smtClean="0">
                      <a:solidFill>
                        <a:srgbClr val="0432FF"/>
                      </a:solidFill>
                    </a:rPr>
                    <a:t> = </a:t>
                  </a: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2</a:t>
                  </a:r>
                  <a:endParaRPr lang="en-US" sz="2800" i="1" baseline="-25000" dirty="0">
                    <a:solidFill>
                      <a:srgbClr val="0432FF"/>
                    </a:solidFill>
                  </a:endParaRPr>
                </a:p>
              </p:txBody>
            </p:sp>
          </mc:Choice>
          <mc:Fallback xmlns="">
            <p:sp>
              <p:nvSpPr>
                <p:cNvPr id="203" name="TextBox 202"/>
                <p:cNvSpPr txBox="1">
                  <a:spLocks noRot="1" noChangeAspect="1" noMove="1" noResize="1" noEditPoints="1" noAdjustHandles="1" noChangeArrowheads="1" noChangeShapeType="1" noTextEdit="1"/>
                </p:cNvSpPr>
                <p:nvPr/>
              </p:nvSpPr>
              <p:spPr>
                <a:xfrm>
                  <a:off x="7645913" y="4164761"/>
                  <a:ext cx="1175322" cy="523220"/>
                </a:xfrm>
                <a:prstGeom prst="rect">
                  <a:avLst/>
                </a:prstGeom>
                <a:blipFill rotWithShape="0">
                  <a:blip r:embed="rId6"/>
                  <a:stretch>
                    <a:fillRect t="-11765" r="-4688" b="-34118"/>
                  </a:stretch>
                </a:blipFill>
              </p:spPr>
              <p:txBody>
                <a:bodyPr/>
                <a:lstStyle/>
                <a:p>
                  <a:r>
                    <a:rPr lang="en-US">
                      <a:noFill/>
                    </a:rPr>
                    <a:t> </a:t>
                  </a:r>
                </a:p>
              </p:txBody>
            </p:sp>
          </mc:Fallback>
        </mc:AlternateContent>
      </p:grpSp>
      <p:sp>
        <p:nvSpPr>
          <p:cNvPr id="210" name="TextBox 209"/>
          <p:cNvSpPr txBox="1"/>
          <p:nvPr/>
        </p:nvSpPr>
        <p:spPr>
          <a:xfrm>
            <a:off x="634843" y="1876544"/>
            <a:ext cx="1076898" cy="584775"/>
          </a:xfrm>
          <a:prstGeom prst="rect">
            <a:avLst/>
          </a:prstGeom>
          <a:noFill/>
        </p:spPr>
        <p:txBody>
          <a:bodyPr wrap="none" rtlCol="0">
            <a:spAutoFit/>
          </a:bodyPr>
          <a:lstStyle/>
          <a:p>
            <a:r>
              <a:rPr lang="en-US" sz="3200" b="1" dirty="0" smtClean="0">
                <a:solidFill>
                  <a:srgbClr val="0432FF"/>
                </a:solidFill>
              </a:rPr>
              <a:t>Point</a:t>
            </a:r>
            <a:endParaRPr lang="en-US" sz="3200" b="1" dirty="0">
              <a:solidFill>
                <a:srgbClr val="0432FF"/>
              </a:solidFill>
            </a:endParaRPr>
          </a:p>
        </p:txBody>
      </p:sp>
      <mc:AlternateContent xmlns:mc="http://schemas.openxmlformats.org/markup-compatibility/2006" xmlns:a14="http://schemas.microsoft.com/office/drawing/2010/main">
        <mc:Choice Requires="a14">
          <p:sp>
            <p:nvSpPr>
              <p:cNvPr id="211" name="TextBox 210"/>
              <p:cNvSpPr txBox="1"/>
              <p:nvPr/>
            </p:nvSpPr>
            <p:spPr>
              <a:xfrm>
                <a:off x="1187738" y="2450705"/>
                <a:ext cx="2424125" cy="9089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1" i="1" smtClean="0">
                          <a:solidFill>
                            <a:schemeClr val="tx1"/>
                          </a:solidFill>
                          <a:latin typeface="Cambria Math" charset="0"/>
                          <a:ea typeface="Cambria Math" charset="0"/>
                          <a:cs typeface="Cambria Math" charset="0"/>
                        </a:rPr>
                        <m:t>𝑷𝒐𝒊𝒏𝒕</m:t>
                      </m:r>
                      <m:r>
                        <a:rPr lang="en-GB" sz="2800" b="1" i="1" smtClean="0">
                          <a:solidFill>
                            <a:schemeClr val="tx1"/>
                          </a:solidFill>
                          <a:latin typeface="Cambria Math" charset="0"/>
                          <a:ea typeface="Cambria Math" charset="0"/>
                          <a:cs typeface="Cambria Math" charset="0"/>
                        </a:rPr>
                        <m:t>=</m:t>
                      </m:r>
                      <m:f>
                        <m:fPr>
                          <m:ctrlPr>
                            <a:rPr lang="bg-BG" sz="2800" b="1" i="1">
                              <a:latin typeface="Cambria Math" charset="0"/>
                              <a:ea typeface="Cambria Math" charset="0"/>
                              <a:cs typeface="Cambria Math" charset="0"/>
                            </a:rPr>
                          </m:ctrlPr>
                        </m:fPr>
                        <m:num>
                          <m:sSub>
                            <m:sSubPr>
                              <m:ctrlPr>
                                <a:rPr lang="en-US" sz="2800" b="1" i="1" smtClean="0">
                                  <a:latin typeface="Cambria Math" charset="0"/>
                                  <a:ea typeface="Cambria Math" charset="0"/>
                                  <a:cs typeface="Cambria Math" charset="0"/>
                                </a:rPr>
                              </m:ctrlPr>
                            </m:sSubPr>
                            <m:e>
                              <m:r>
                                <a:rPr lang="en-US" sz="2800" b="1" i="1">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𝟏</m:t>
                              </m:r>
                            </m:sub>
                          </m:sSub>
                          <m:sSub>
                            <m:sSubPr>
                              <m:ctrlPr>
                                <a:rPr lang="en-US" sz="2800" b="1" i="1" smtClean="0">
                                  <a:latin typeface="Cambria Math" charset="0"/>
                                  <a:ea typeface="Cambria Math" charset="0"/>
                                  <a:cs typeface="Cambria Math" charset="0"/>
                                </a:rPr>
                              </m:ctrlPr>
                            </m:sSubPr>
                            <m:e>
                              <m:r>
                                <a:rPr lang="en-US" sz="2800" b="1" i="1">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𝟐</m:t>
                              </m:r>
                            </m:sub>
                          </m:sSub>
                        </m:num>
                        <m:den>
                          <m:r>
                            <a:rPr lang="en-GB" sz="2800" b="1" i="1">
                              <a:latin typeface="Cambria Math" charset="0"/>
                              <a:ea typeface="Cambria Math" charset="0"/>
                              <a:cs typeface="Cambria Math" charset="0"/>
                            </a:rPr>
                            <m:t>𝑵</m:t>
                          </m:r>
                        </m:den>
                      </m:f>
                    </m:oMath>
                  </m:oMathPara>
                </a14:m>
                <a:endParaRPr lang="en-US" sz="2800" i="1" baseline="-25000" dirty="0"/>
              </a:p>
            </p:txBody>
          </p:sp>
        </mc:Choice>
        <mc:Fallback xmlns="">
          <p:sp>
            <p:nvSpPr>
              <p:cNvPr id="211" name="TextBox 210"/>
              <p:cNvSpPr txBox="1">
                <a:spLocks noRot="1" noChangeAspect="1" noMove="1" noResize="1" noEditPoints="1" noAdjustHandles="1" noChangeArrowheads="1" noChangeShapeType="1" noTextEdit="1"/>
              </p:cNvSpPr>
              <p:nvPr/>
            </p:nvSpPr>
            <p:spPr>
              <a:xfrm>
                <a:off x="1187738" y="2450705"/>
                <a:ext cx="2424125" cy="908967"/>
              </a:xfrm>
              <a:prstGeom prst="rect">
                <a:avLst/>
              </a:prstGeom>
              <a:blipFill rotWithShape="0">
                <a:blip r:embed="rId7"/>
                <a:stretch>
                  <a:fillRect/>
                </a:stretch>
              </a:blipFill>
            </p:spPr>
            <p:txBody>
              <a:bodyPr/>
              <a:lstStyle/>
              <a:p>
                <a:r>
                  <a:rPr lang="en-US">
                    <a:noFill/>
                  </a:rPr>
                  <a:t> </a:t>
                </a:r>
              </a:p>
            </p:txBody>
          </p:sp>
        </mc:Fallback>
      </mc:AlternateContent>
      <p:sp>
        <p:nvSpPr>
          <p:cNvPr id="212" name="TextBox 211"/>
          <p:cNvSpPr txBox="1"/>
          <p:nvPr/>
        </p:nvSpPr>
        <p:spPr>
          <a:xfrm>
            <a:off x="634843" y="3423218"/>
            <a:ext cx="1215269" cy="584775"/>
          </a:xfrm>
          <a:prstGeom prst="rect">
            <a:avLst/>
          </a:prstGeom>
          <a:noFill/>
        </p:spPr>
        <p:txBody>
          <a:bodyPr wrap="none" rtlCol="0">
            <a:spAutoFit/>
          </a:bodyPr>
          <a:lstStyle/>
          <a:p>
            <a:r>
              <a:rPr lang="en-US" sz="3200" b="1" dirty="0" smtClean="0">
                <a:solidFill>
                  <a:srgbClr val="7030A0"/>
                </a:solidFill>
              </a:rPr>
              <a:t>Girdle</a:t>
            </a:r>
            <a:endParaRPr lang="en-US" sz="3200" b="1" dirty="0">
              <a:solidFill>
                <a:srgbClr val="7030A0"/>
              </a:solidFill>
            </a:endParaRPr>
          </a:p>
        </p:txBody>
      </p:sp>
      <mc:AlternateContent xmlns:mc="http://schemas.openxmlformats.org/markup-compatibility/2006" xmlns:a14="http://schemas.microsoft.com/office/drawing/2010/main">
        <mc:Choice Requires="a14">
          <p:sp>
            <p:nvSpPr>
              <p:cNvPr id="213" name="TextBox 212"/>
              <p:cNvSpPr txBox="1"/>
              <p:nvPr/>
            </p:nvSpPr>
            <p:spPr>
              <a:xfrm>
                <a:off x="1187738" y="3997379"/>
                <a:ext cx="3094052" cy="9257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1" i="1" smtClean="0">
                          <a:latin typeface="Cambria Math" charset="0"/>
                          <a:ea typeface="Cambria Math" charset="0"/>
                          <a:cs typeface="Cambria Math" charset="0"/>
                        </a:rPr>
                        <m:t>𝑮𝒊𝒓𝒅𝒍𝒆</m:t>
                      </m:r>
                      <m:r>
                        <a:rPr lang="en-GB" sz="2800" b="1" i="1" smtClean="0">
                          <a:latin typeface="Cambria Math" charset="0"/>
                          <a:ea typeface="Cambria Math" charset="0"/>
                          <a:cs typeface="Cambria Math" charset="0"/>
                        </a:rPr>
                        <m:t>=</m:t>
                      </m:r>
                      <m:f>
                        <m:fPr>
                          <m:ctrlPr>
                            <a:rPr lang="bg-BG" sz="2800" b="1" i="1">
                              <a:latin typeface="Cambria Math" charset="0"/>
                              <a:ea typeface="Cambria Math" charset="0"/>
                              <a:cs typeface="Cambria Math" charset="0"/>
                            </a:rPr>
                          </m:ctrlPr>
                        </m:fPr>
                        <m:num>
                          <m:r>
                            <a:rPr lang="en-GB" sz="2800" b="1" i="1">
                              <a:latin typeface="Cambria Math" charset="0"/>
                              <a:ea typeface="Cambria Math" charset="0"/>
                              <a:cs typeface="Cambria Math" charset="0"/>
                            </a:rPr>
                            <m:t>𝟑</m:t>
                          </m:r>
                          <m:d>
                            <m:dPr>
                              <m:ctrlPr>
                                <a:rPr lang="is-IS" sz="2800" b="1" i="1">
                                  <a:latin typeface="Cambria Math" charset="0"/>
                                  <a:ea typeface="Cambria Math" charset="0"/>
                                  <a:cs typeface="Cambria Math" charset="0"/>
                                </a:rPr>
                              </m:ctrlPr>
                            </m:dPr>
                            <m:e>
                              <m:sSub>
                                <m:sSubPr>
                                  <m:ctrlPr>
                                    <a:rPr lang="en-US" sz="2800" b="1" i="1">
                                      <a:latin typeface="Cambria Math" charset="0"/>
                                      <a:ea typeface="Cambria Math" charset="0"/>
                                      <a:cs typeface="Cambria Math" charset="0"/>
                                    </a:rPr>
                                  </m:ctrlPr>
                                </m:sSubPr>
                                <m:e>
                                  <m:sSub>
                                    <m:sSubPr>
                                      <m:ctrlPr>
                                        <a:rPr lang="en-US" sz="2800" b="1" i="1" smtClean="0">
                                          <a:latin typeface="Cambria Math" charset="0"/>
                                          <a:ea typeface="Cambria Math" charset="0"/>
                                          <a:cs typeface="Cambria Math" charset="0"/>
                                        </a:rPr>
                                      </m:ctrlPr>
                                    </m:sSubPr>
                                    <m:e>
                                      <m:r>
                                        <a:rPr lang="en-US" sz="2800" b="1" i="1">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𝟐</m:t>
                                      </m:r>
                                    </m:sub>
                                  </m:sSub>
                                  <m:r>
                                    <a:rPr lang="en-US" sz="2800" b="1" i="1">
                                      <a:latin typeface="Cambria Math" charset="0"/>
                                      <a:ea typeface="Cambria Math" charset="0"/>
                                      <a:cs typeface="Cambria Math" charset="0"/>
                                    </a:rPr>
                                    <m:t>𝝀</m:t>
                                  </m:r>
                                </m:e>
                                <m:sub>
                                  <m:r>
                                    <a:rPr lang="en-GB" sz="2800" b="1" i="1">
                                      <a:latin typeface="Cambria Math" charset="0"/>
                                      <a:ea typeface="Cambria Math" charset="0"/>
                                      <a:cs typeface="Cambria Math" charset="0"/>
                                    </a:rPr>
                                    <m:t>𝟑</m:t>
                                  </m:r>
                                </m:sub>
                              </m:sSub>
                            </m:e>
                          </m:d>
                        </m:num>
                        <m:den>
                          <m:r>
                            <a:rPr lang="en-GB" sz="2800" b="1" i="1">
                              <a:latin typeface="Cambria Math" charset="0"/>
                              <a:ea typeface="Cambria Math" charset="0"/>
                              <a:cs typeface="Cambria Math" charset="0"/>
                            </a:rPr>
                            <m:t>𝑵</m:t>
                          </m:r>
                        </m:den>
                      </m:f>
                    </m:oMath>
                  </m:oMathPara>
                </a14:m>
                <a:endParaRPr lang="en-US" sz="2800" i="1" baseline="-25000" dirty="0"/>
              </a:p>
            </p:txBody>
          </p:sp>
        </mc:Choice>
        <mc:Fallback xmlns="">
          <p:sp>
            <p:nvSpPr>
              <p:cNvPr id="213" name="TextBox 212"/>
              <p:cNvSpPr txBox="1">
                <a:spLocks noRot="1" noChangeAspect="1" noMove="1" noResize="1" noEditPoints="1" noAdjustHandles="1" noChangeArrowheads="1" noChangeShapeType="1" noTextEdit="1"/>
              </p:cNvSpPr>
              <p:nvPr/>
            </p:nvSpPr>
            <p:spPr>
              <a:xfrm>
                <a:off x="1187738" y="3997379"/>
                <a:ext cx="3094052" cy="925703"/>
              </a:xfrm>
              <a:prstGeom prst="rect">
                <a:avLst/>
              </a:prstGeom>
              <a:blipFill rotWithShape="0">
                <a:blip r:embed="rId8"/>
                <a:stretch>
                  <a:fillRect/>
                </a:stretch>
              </a:blipFill>
            </p:spPr>
            <p:txBody>
              <a:bodyPr/>
              <a:lstStyle/>
              <a:p>
                <a:r>
                  <a:rPr lang="en-US">
                    <a:noFill/>
                  </a:rPr>
                  <a:t> </a:t>
                </a:r>
              </a:p>
            </p:txBody>
          </p:sp>
        </mc:Fallback>
      </mc:AlternateContent>
      <p:sp>
        <p:nvSpPr>
          <p:cNvPr id="214" name="TextBox 213"/>
          <p:cNvSpPr txBox="1"/>
          <p:nvPr/>
        </p:nvSpPr>
        <p:spPr>
          <a:xfrm>
            <a:off x="634843" y="4969893"/>
            <a:ext cx="1611339" cy="584775"/>
          </a:xfrm>
          <a:prstGeom prst="rect">
            <a:avLst/>
          </a:prstGeom>
          <a:noFill/>
        </p:spPr>
        <p:txBody>
          <a:bodyPr wrap="none" rtlCol="0">
            <a:spAutoFit/>
          </a:bodyPr>
          <a:lstStyle/>
          <a:p>
            <a:r>
              <a:rPr lang="en-US" sz="3200" b="1" dirty="0" smtClean="0">
                <a:solidFill>
                  <a:srgbClr val="C00000"/>
                </a:solidFill>
              </a:rPr>
              <a:t>Random</a:t>
            </a:r>
            <a:endParaRPr lang="en-US" sz="3200" b="1" dirty="0">
              <a:solidFill>
                <a:srgbClr val="C00000"/>
              </a:solidFill>
            </a:endParaRPr>
          </a:p>
        </p:txBody>
      </p:sp>
      <mc:AlternateContent xmlns:mc="http://schemas.openxmlformats.org/markup-compatibility/2006" xmlns:a14="http://schemas.microsoft.com/office/drawing/2010/main">
        <mc:Choice Requires="a14">
          <p:sp>
            <p:nvSpPr>
              <p:cNvPr id="215" name="TextBox 214"/>
              <p:cNvSpPr txBox="1"/>
              <p:nvPr/>
            </p:nvSpPr>
            <p:spPr>
              <a:xfrm>
                <a:off x="1187738" y="5544054"/>
                <a:ext cx="3069558" cy="9257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1" i="1" smtClean="0">
                          <a:latin typeface="Cambria Math" charset="0"/>
                          <a:ea typeface="Cambria Math" charset="0"/>
                          <a:cs typeface="Cambria Math" charset="0"/>
                        </a:rPr>
                        <m:t>𝑹𝒂𝒏𝒅𝒐𝒎</m:t>
                      </m:r>
                      <m:r>
                        <a:rPr lang="en-GB" sz="2800" b="1" i="1" smtClean="0">
                          <a:latin typeface="Cambria Math" charset="0"/>
                          <a:ea typeface="Cambria Math" charset="0"/>
                          <a:cs typeface="Cambria Math" charset="0"/>
                        </a:rPr>
                        <m:t>=</m:t>
                      </m:r>
                      <m:f>
                        <m:fPr>
                          <m:ctrlPr>
                            <a:rPr lang="bg-BG" sz="2800" b="1" i="1" smtClean="0">
                              <a:latin typeface="Cambria Math" charset="0"/>
                              <a:ea typeface="Cambria Math" charset="0"/>
                              <a:cs typeface="Cambria Math" charset="0"/>
                            </a:rPr>
                          </m:ctrlPr>
                        </m:fPr>
                        <m:num>
                          <m:r>
                            <a:rPr lang="en-GB" sz="2800" b="1" i="1" smtClean="0">
                              <a:latin typeface="Cambria Math" charset="0"/>
                              <a:ea typeface="Cambria Math" charset="0"/>
                              <a:cs typeface="Cambria Math" charset="0"/>
                            </a:rPr>
                            <m:t>𝟑</m:t>
                          </m:r>
                          <m:d>
                            <m:dPr>
                              <m:ctrlPr>
                                <a:rPr lang="is-IS" sz="2800" b="1" i="1" smtClean="0">
                                  <a:latin typeface="Cambria Math" charset="0"/>
                                  <a:ea typeface="Cambria Math" charset="0"/>
                                  <a:cs typeface="Cambria Math" charset="0"/>
                                </a:rPr>
                              </m:ctrlPr>
                            </m:dPr>
                            <m:e>
                              <m:sSub>
                                <m:sSubPr>
                                  <m:ctrlPr>
                                    <a:rPr lang="en-US" sz="2800" b="1" i="1" smtClean="0">
                                      <a:latin typeface="Cambria Math" charset="0"/>
                                      <a:ea typeface="Cambria Math" charset="0"/>
                                      <a:cs typeface="Cambria Math" charset="0"/>
                                    </a:rPr>
                                  </m:ctrlPr>
                                </m:sSubPr>
                                <m:e>
                                  <m:r>
                                    <a:rPr lang="en-US" sz="2800" b="1" i="1" smtClean="0">
                                      <a:latin typeface="Cambria Math" charset="0"/>
                                      <a:ea typeface="Cambria Math" charset="0"/>
                                      <a:cs typeface="Cambria Math" charset="0"/>
                                    </a:rPr>
                                    <m:t>𝝀</m:t>
                                  </m:r>
                                </m:e>
                                <m:sub>
                                  <m:r>
                                    <a:rPr lang="en-GB" sz="2800" b="1" i="1" smtClean="0">
                                      <a:latin typeface="Cambria Math" charset="0"/>
                                      <a:ea typeface="Cambria Math" charset="0"/>
                                      <a:cs typeface="Cambria Math" charset="0"/>
                                    </a:rPr>
                                    <m:t>𝟑</m:t>
                                  </m:r>
                                </m:sub>
                              </m:sSub>
                            </m:e>
                          </m:d>
                        </m:num>
                        <m:den>
                          <m:r>
                            <a:rPr lang="en-GB" sz="2800" b="1" i="1" smtClean="0">
                              <a:latin typeface="Cambria Math" charset="0"/>
                              <a:ea typeface="Cambria Math" charset="0"/>
                              <a:cs typeface="Cambria Math" charset="0"/>
                            </a:rPr>
                            <m:t>𝑵</m:t>
                          </m:r>
                        </m:den>
                      </m:f>
                    </m:oMath>
                  </m:oMathPara>
                </a14:m>
                <a:endParaRPr lang="en-US" sz="2800" i="1" baseline="-25000" dirty="0"/>
              </a:p>
            </p:txBody>
          </p:sp>
        </mc:Choice>
        <mc:Fallback xmlns="">
          <p:sp>
            <p:nvSpPr>
              <p:cNvPr id="215" name="TextBox 214"/>
              <p:cNvSpPr txBox="1">
                <a:spLocks noRot="1" noChangeAspect="1" noMove="1" noResize="1" noEditPoints="1" noAdjustHandles="1" noChangeArrowheads="1" noChangeShapeType="1" noTextEdit="1"/>
              </p:cNvSpPr>
              <p:nvPr/>
            </p:nvSpPr>
            <p:spPr>
              <a:xfrm>
                <a:off x="1187738" y="5544054"/>
                <a:ext cx="3069558" cy="925703"/>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824931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23" name="Group 22"/>
          <p:cNvGrpSpPr/>
          <p:nvPr/>
        </p:nvGrpSpPr>
        <p:grpSpPr>
          <a:xfrm>
            <a:off x="5307818" y="1371597"/>
            <a:ext cx="6226204" cy="5328608"/>
            <a:chOff x="5716608" y="1425388"/>
            <a:chExt cx="6226204" cy="5328608"/>
          </a:xfrm>
        </p:grpSpPr>
        <p:grpSp>
          <p:nvGrpSpPr>
            <p:cNvPr id="19" name="Group 18"/>
            <p:cNvGrpSpPr/>
            <p:nvPr/>
          </p:nvGrpSpPr>
          <p:grpSpPr>
            <a:xfrm>
              <a:off x="7132319" y="2221454"/>
              <a:ext cx="3349216" cy="3313356"/>
              <a:chOff x="5626249" y="2597971"/>
              <a:chExt cx="3349216" cy="3313356"/>
            </a:xfrm>
          </p:grpSpPr>
          <p:grpSp>
            <p:nvGrpSpPr>
              <p:cNvPr id="6" name="Group 5"/>
              <p:cNvGrpSpPr/>
              <p:nvPr/>
            </p:nvGrpSpPr>
            <p:grpSpPr>
              <a:xfrm>
                <a:off x="5637007" y="2597971"/>
                <a:ext cx="3313356" cy="3313356"/>
                <a:chOff x="4464423" y="1920240"/>
                <a:chExt cx="3313356" cy="3313356"/>
              </a:xfrm>
            </p:grpSpPr>
            <p:cxnSp>
              <p:nvCxnSpPr>
                <p:cNvPr id="3" name="Straight Connector 2"/>
                <p:cNvCxnSpPr/>
                <p:nvPr/>
              </p:nvCxnSpPr>
              <p:spPr>
                <a:xfrm>
                  <a:off x="4464423" y="1920240"/>
                  <a:ext cx="0" cy="3313356"/>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6121101" y="3576917"/>
                  <a:ext cx="0" cy="3313356"/>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grpSp>
          <p:cxnSp>
            <p:nvCxnSpPr>
              <p:cNvPr id="8" name="Straight Connector 7"/>
              <p:cNvCxnSpPr/>
              <p:nvPr/>
            </p:nvCxnSpPr>
            <p:spPr>
              <a:xfrm flipV="1">
                <a:off x="5637007" y="2624866"/>
                <a:ext cx="677732" cy="3281082"/>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647765" y="2648174"/>
                <a:ext cx="1658471" cy="3236259"/>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647765" y="2628453"/>
                <a:ext cx="3327700" cy="3245222"/>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647765" y="4313817"/>
                <a:ext cx="3259567" cy="1581374"/>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637007" y="5276626"/>
                <a:ext cx="3272118" cy="629322"/>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626249" y="4593515"/>
                <a:ext cx="1312433" cy="1301676"/>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628043" y="3282875"/>
                <a:ext cx="2698376" cy="2623073"/>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329083" y="2649967"/>
                <a:ext cx="2632037" cy="2632038"/>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7621793" y="2608729"/>
                <a:ext cx="1307054" cy="1317812"/>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7390503" y="1818042"/>
              <a:ext cx="800219" cy="461665"/>
            </a:xfrm>
            <a:prstGeom prst="rect">
              <a:avLst/>
            </a:prstGeom>
            <a:noFill/>
          </p:spPr>
          <p:txBody>
            <a:bodyPr wrap="none" rtlCol="0">
              <a:spAutoFit/>
            </a:bodyPr>
            <a:lstStyle/>
            <a:p>
              <a:r>
                <a:rPr lang="en-US" sz="2400" b="1" smtClean="0">
                  <a:solidFill>
                    <a:srgbClr val="0432FF"/>
                  </a:solidFill>
                </a:rPr>
                <a:t>K = 5</a:t>
              </a:r>
              <a:endParaRPr lang="en-US" sz="2400" b="1">
                <a:solidFill>
                  <a:srgbClr val="0432FF"/>
                </a:solidFill>
              </a:endParaRPr>
            </a:p>
          </p:txBody>
        </p:sp>
        <p:sp>
          <p:nvSpPr>
            <p:cNvPr id="56" name="TextBox 55"/>
            <p:cNvSpPr txBox="1"/>
            <p:nvPr/>
          </p:nvSpPr>
          <p:spPr>
            <a:xfrm>
              <a:off x="8338969" y="1809077"/>
              <a:ext cx="800219" cy="461665"/>
            </a:xfrm>
            <a:prstGeom prst="rect">
              <a:avLst/>
            </a:prstGeom>
            <a:noFill/>
          </p:spPr>
          <p:txBody>
            <a:bodyPr wrap="none" rtlCol="0">
              <a:spAutoFit/>
            </a:bodyPr>
            <a:lstStyle/>
            <a:p>
              <a:r>
                <a:rPr lang="en-US" sz="2400" b="1" smtClean="0">
                  <a:solidFill>
                    <a:srgbClr val="0432FF"/>
                  </a:solidFill>
                </a:rPr>
                <a:t>K = 2</a:t>
              </a:r>
              <a:endParaRPr lang="en-US" sz="2400" b="1">
                <a:solidFill>
                  <a:srgbClr val="0432FF"/>
                </a:solidFill>
              </a:endParaRPr>
            </a:p>
          </p:txBody>
        </p:sp>
        <p:sp>
          <p:nvSpPr>
            <p:cNvPr id="57" name="TextBox 56"/>
            <p:cNvSpPr txBox="1"/>
            <p:nvPr/>
          </p:nvSpPr>
          <p:spPr>
            <a:xfrm>
              <a:off x="9986682" y="1800113"/>
              <a:ext cx="800219" cy="461665"/>
            </a:xfrm>
            <a:prstGeom prst="rect">
              <a:avLst/>
            </a:prstGeom>
            <a:noFill/>
          </p:spPr>
          <p:txBody>
            <a:bodyPr wrap="none" rtlCol="0">
              <a:spAutoFit/>
            </a:bodyPr>
            <a:lstStyle/>
            <a:p>
              <a:r>
                <a:rPr lang="en-US" sz="2400" b="1" dirty="0" smtClean="0">
                  <a:solidFill>
                    <a:srgbClr val="0432FF"/>
                  </a:solidFill>
                </a:rPr>
                <a:t>K = 1</a:t>
              </a:r>
              <a:endParaRPr lang="en-US" sz="2400" b="1" dirty="0">
                <a:solidFill>
                  <a:srgbClr val="0432FF"/>
                </a:solidFill>
              </a:endParaRPr>
            </a:p>
          </p:txBody>
        </p:sp>
        <p:sp>
          <p:nvSpPr>
            <p:cNvPr id="58" name="TextBox 57"/>
            <p:cNvSpPr txBox="1"/>
            <p:nvPr/>
          </p:nvSpPr>
          <p:spPr>
            <a:xfrm>
              <a:off x="10461811" y="3566160"/>
              <a:ext cx="1037463" cy="461665"/>
            </a:xfrm>
            <a:prstGeom prst="rect">
              <a:avLst/>
            </a:prstGeom>
            <a:noFill/>
          </p:spPr>
          <p:txBody>
            <a:bodyPr wrap="none" rtlCol="0">
              <a:spAutoFit/>
            </a:bodyPr>
            <a:lstStyle/>
            <a:p>
              <a:r>
                <a:rPr lang="en-US" sz="2400" b="1" smtClean="0">
                  <a:solidFill>
                    <a:srgbClr val="0432FF"/>
                  </a:solidFill>
                </a:rPr>
                <a:t>K = 0.5</a:t>
              </a:r>
              <a:endParaRPr lang="en-US" sz="2400" b="1">
                <a:solidFill>
                  <a:srgbClr val="0432FF"/>
                </a:solidFill>
              </a:endParaRPr>
            </a:p>
          </p:txBody>
        </p:sp>
        <p:sp>
          <p:nvSpPr>
            <p:cNvPr id="59" name="TextBox 58"/>
            <p:cNvSpPr txBox="1"/>
            <p:nvPr/>
          </p:nvSpPr>
          <p:spPr>
            <a:xfrm>
              <a:off x="10431331" y="4611445"/>
              <a:ext cx="1037463" cy="461665"/>
            </a:xfrm>
            <a:prstGeom prst="rect">
              <a:avLst/>
            </a:prstGeom>
            <a:noFill/>
          </p:spPr>
          <p:txBody>
            <a:bodyPr wrap="none" rtlCol="0">
              <a:spAutoFit/>
            </a:bodyPr>
            <a:lstStyle/>
            <a:p>
              <a:r>
                <a:rPr lang="en-US" sz="2400" b="1" dirty="0" smtClean="0">
                  <a:solidFill>
                    <a:srgbClr val="0432FF"/>
                  </a:solidFill>
                </a:rPr>
                <a:t>K </a:t>
              </a:r>
              <a:r>
                <a:rPr lang="en-US" sz="2400" b="1" smtClean="0">
                  <a:solidFill>
                    <a:srgbClr val="0432FF"/>
                  </a:solidFill>
                </a:rPr>
                <a:t>= 0.2</a:t>
              </a:r>
              <a:endParaRPr lang="en-US" sz="2400" b="1" dirty="0">
                <a:solidFill>
                  <a:srgbClr val="0432FF"/>
                </a:solidFill>
              </a:endParaRPr>
            </a:p>
          </p:txBody>
        </p:sp>
        <p:sp>
          <p:nvSpPr>
            <p:cNvPr id="60" name="TextBox 59"/>
            <p:cNvSpPr txBox="1"/>
            <p:nvPr/>
          </p:nvSpPr>
          <p:spPr>
            <a:xfrm>
              <a:off x="8191948" y="1425388"/>
              <a:ext cx="1363130" cy="523220"/>
            </a:xfrm>
            <a:prstGeom prst="rect">
              <a:avLst/>
            </a:prstGeom>
            <a:noFill/>
          </p:spPr>
          <p:txBody>
            <a:bodyPr wrap="none" rtlCol="0">
              <a:spAutoFit/>
            </a:bodyPr>
            <a:lstStyle/>
            <a:p>
              <a:r>
                <a:rPr lang="en-US" sz="2800" b="1" dirty="0" smtClean="0">
                  <a:solidFill>
                    <a:srgbClr val="0432FF"/>
                  </a:solidFill>
                </a:rPr>
                <a:t>Clusters</a:t>
              </a:r>
              <a:endParaRPr lang="en-US" sz="2800" b="1" dirty="0">
                <a:solidFill>
                  <a:srgbClr val="0432FF"/>
                </a:solidFill>
              </a:endParaRPr>
            </a:p>
          </p:txBody>
        </p:sp>
        <p:sp>
          <p:nvSpPr>
            <p:cNvPr id="61" name="TextBox 60"/>
            <p:cNvSpPr txBox="1"/>
            <p:nvPr/>
          </p:nvSpPr>
          <p:spPr>
            <a:xfrm rot="5400000">
              <a:off x="11066033" y="3815379"/>
              <a:ext cx="1230337" cy="523220"/>
            </a:xfrm>
            <a:prstGeom prst="rect">
              <a:avLst/>
            </a:prstGeom>
            <a:noFill/>
          </p:spPr>
          <p:txBody>
            <a:bodyPr wrap="none" rtlCol="0">
              <a:spAutoFit/>
            </a:bodyPr>
            <a:lstStyle/>
            <a:p>
              <a:r>
                <a:rPr lang="en-US" sz="2800" b="1" smtClean="0">
                  <a:solidFill>
                    <a:srgbClr val="0432FF"/>
                  </a:solidFill>
                </a:rPr>
                <a:t>Girdles</a:t>
              </a:r>
              <a:endParaRPr lang="en-US" sz="2800" b="1" dirty="0">
                <a:solidFill>
                  <a:srgbClr val="0432FF"/>
                </a:solidFill>
              </a:endParaRPr>
            </a:p>
          </p:txBody>
        </p:sp>
        <p:sp>
          <p:nvSpPr>
            <p:cNvPr id="62" name="TextBox 61"/>
            <p:cNvSpPr txBox="1"/>
            <p:nvPr/>
          </p:nvSpPr>
          <p:spPr>
            <a:xfrm>
              <a:off x="6803314" y="2002715"/>
              <a:ext cx="340158" cy="461665"/>
            </a:xfrm>
            <a:prstGeom prst="rect">
              <a:avLst/>
            </a:prstGeom>
            <a:noFill/>
          </p:spPr>
          <p:txBody>
            <a:bodyPr wrap="none" rtlCol="0">
              <a:spAutoFit/>
            </a:bodyPr>
            <a:lstStyle/>
            <a:p>
              <a:pPr algn="ctr"/>
              <a:r>
                <a:rPr lang="en-US" sz="2400" b="1" smtClean="0">
                  <a:solidFill>
                    <a:srgbClr val="0432FF"/>
                  </a:solidFill>
                </a:rPr>
                <a:t>5</a:t>
              </a:r>
              <a:endParaRPr lang="en-US" sz="2400" b="1">
                <a:solidFill>
                  <a:srgbClr val="0432FF"/>
                </a:solidFill>
              </a:endParaRPr>
            </a:p>
          </p:txBody>
        </p:sp>
        <p:sp>
          <p:nvSpPr>
            <p:cNvPr id="63" name="TextBox 62"/>
            <p:cNvSpPr txBox="1"/>
            <p:nvPr/>
          </p:nvSpPr>
          <p:spPr>
            <a:xfrm>
              <a:off x="6803314" y="2658036"/>
              <a:ext cx="340158" cy="461665"/>
            </a:xfrm>
            <a:prstGeom prst="rect">
              <a:avLst/>
            </a:prstGeom>
            <a:noFill/>
          </p:spPr>
          <p:txBody>
            <a:bodyPr wrap="none" rtlCol="0">
              <a:spAutoFit/>
            </a:bodyPr>
            <a:lstStyle/>
            <a:p>
              <a:pPr algn="ctr"/>
              <a:r>
                <a:rPr lang="en-US" sz="2400" b="1">
                  <a:solidFill>
                    <a:srgbClr val="0432FF"/>
                  </a:solidFill>
                </a:rPr>
                <a:t>4</a:t>
              </a:r>
            </a:p>
          </p:txBody>
        </p:sp>
        <p:sp>
          <p:nvSpPr>
            <p:cNvPr id="64" name="TextBox 63"/>
            <p:cNvSpPr txBox="1"/>
            <p:nvPr/>
          </p:nvSpPr>
          <p:spPr>
            <a:xfrm>
              <a:off x="6803314" y="3313357"/>
              <a:ext cx="340158" cy="461665"/>
            </a:xfrm>
            <a:prstGeom prst="rect">
              <a:avLst/>
            </a:prstGeom>
            <a:noFill/>
          </p:spPr>
          <p:txBody>
            <a:bodyPr wrap="none" rtlCol="0">
              <a:spAutoFit/>
            </a:bodyPr>
            <a:lstStyle/>
            <a:p>
              <a:pPr algn="ctr"/>
              <a:r>
                <a:rPr lang="en-US" sz="2400" b="1" dirty="0" smtClean="0">
                  <a:solidFill>
                    <a:srgbClr val="0432FF"/>
                  </a:solidFill>
                </a:rPr>
                <a:t>3</a:t>
              </a:r>
              <a:endParaRPr lang="en-US" sz="2400" b="1" dirty="0">
                <a:solidFill>
                  <a:srgbClr val="0432FF"/>
                </a:solidFill>
              </a:endParaRPr>
            </a:p>
          </p:txBody>
        </p:sp>
        <p:sp>
          <p:nvSpPr>
            <p:cNvPr id="65" name="TextBox 64"/>
            <p:cNvSpPr txBox="1"/>
            <p:nvPr/>
          </p:nvSpPr>
          <p:spPr>
            <a:xfrm>
              <a:off x="6803314" y="3968678"/>
              <a:ext cx="340158" cy="461665"/>
            </a:xfrm>
            <a:prstGeom prst="rect">
              <a:avLst/>
            </a:prstGeom>
            <a:noFill/>
          </p:spPr>
          <p:txBody>
            <a:bodyPr wrap="none" rtlCol="0">
              <a:spAutoFit/>
            </a:bodyPr>
            <a:lstStyle/>
            <a:p>
              <a:pPr algn="ctr"/>
              <a:r>
                <a:rPr lang="en-US" sz="2400" b="1" smtClean="0">
                  <a:solidFill>
                    <a:srgbClr val="0432FF"/>
                  </a:solidFill>
                </a:rPr>
                <a:t>2</a:t>
              </a:r>
              <a:endParaRPr lang="en-US" sz="2400" b="1" dirty="0">
                <a:solidFill>
                  <a:srgbClr val="0432FF"/>
                </a:solidFill>
              </a:endParaRPr>
            </a:p>
          </p:txBody>
        </p:sp>
        <p:sp>
          <p:nvSpPr>
            <p:cNvPr id="66" name="TextBox 65"/>
            <p:cNvSpPr txBox="1"/>
            <p:nvPr/>
          </p:nvSpPr>
          <p:spPr>
            <a:xfrm>
              <a:off x="6803314" y="4623997"/>
              <a:ext cx="340158" cy="461665"/>
            </a:xfrm>
            <a:prstGeom prst="rect">
              <a:avLst/>
            </a:prstGeom>
            <a:noFill/>
          </p:spPr>
          <p:txBody>
            <a:bodyPr wrap="none" rtlCol="0">
              <a:spAutoFit/>
            </a:bodyPr>
            <a:lstStyle/>
            <a:p>
              <a:pPr algn="ctr"/>
              <a:r>
                <a:rPr lang="en-US" sz="2400" b="1">
                  <a:solidFill>
                    <a:srgbClr val="0432FF"/>
                  </a:solidFill>
                </a:rPr>
                <a:t>1</a:t>
              </a:r>
              <a:endParaRPr lang="en-US" sz="2400" b="1" dirty="0">
                <a:solidFill>
                  <a:srgbClr val="0432FF"/>
                </a:solidFill>
              </a:endParaRPr>
            </a:p>
          </p:txBody>
        </p:sp>
        <p:sp>
          <p:nvSpPr>
            <p:cNvPr id="67" name="TextBox 66"/>
            <p:cNvSpPr txBox="1"/>
            <p:nvPr/>
          </p:nvSpPr>
          <p:spPr>
            <a:xfrm>
              <a:off x="10212591" y="5475643"/>
              <a:ext cx="340158" cy="461665"/>
            </a:xfrm>
            <a:prstGeom prst="rect">
              <a:avLst/>
            </a:prstGeom>
            <a:noFill/>
          </p:spPr>
          <p:txBody>
            <a:bodyPr wrap="none" rtlCol="0">
              <a:spAutoFit/>
            </a:bodyPr>
            <a:lstStyle/>
            <a:p>
              <a:pPr algn="ctr"/>
              <a:r>
                <a:rPr lang="en-US" sz="2400" b="1" smtClean="0">
                  <a:solidFill>
                    <a:srgbClr val="0432FF"/>
                  </a:solidFill>
                </a:rPr>
                <a:t>5</a:t>
              </a:r>
              <a:endParaRPr lang="en-US" sz="2400" b="1">
                <a:solidFill>
                  <a:srgbClr val="0432FF"/>
                </a:solidFill>
              </a:endParaRPr>
            </a:p>
          </p:txBody>
        </p:sp>
        <p:sp>
          <p:nvSpPr>
            <p:cNvPr id="68" name="TextBox 67"/>
            <p:cNvSpPr txBox="1"/>
            <p:nvPr/>
          </p:nvSpPr>
          <p:spPr>
            <a:xfrm>
              <a:off x="9544720" y="5475643"/>
              <a:ext cx="340158" cy="461665"/>
            </a:xfrm>
            <a:prstGeom prst="rect">
              <a:avLst/>
            </a:prstGeom>
            <a:noFill/>
          </p:spPr>
          <p:txBody>
            <a:bodyPr wrap="none" rtlCol="0">
              <a:spAutoFit/>
            </a:bodyPr>
            <a:lstStyle/>
            <a:p>
              <a:pPr algn="ctr"/>
              <a:r>
                <a:rPr lang="en-US" sz="2400" b="1">
                  <a:solidFill>
                    <a:srgbClr val="0432FF"/>
                  </a:solidFill>
                </a:rPr>
                <a:t>4</a:t>
              </a:r>
            </a:p>
          </p:txBody>
        </p:sp>
        <p:sp>
          <p:nvSpPr>
            <p:cNvPr id="69" name="TextBox 68"/>
            <p:cNvSpPr txBox="1"/>
            <p:nvPr/>
          </p:nvSpPr>
          <p:spPr>
            <a:xfrm>
              <a:off x="8876849" y="5475643"/>
              <a:ext cx="340158" cy="461665"/>
            </a:xfrm>
            <a:prstGeom prst="rect">
              <a:avLst/>
            </a:prstGeom>
            <a:noFill/>
          </p:spPr>
          <p:txBody>
            <a:bodyPr wrap="none" rtlCol="0">
              <a:spAutoFit/>
            </a:bodyPr>
            <a:lstStyle/>
            <a:p>
              <a:pPr algn="ctr"/>
              <a:r>
                <a:rPr lang="en-US" sz="2400" b="1" dirty="0" smtClean="0">
                  <a:solidFill>
                    <a:srgbClr val="0432FF"/>
                  </a:solidFill>
                </a:rPr>
                <a:t>3</a:t>
              </a:r>
              <a:endParaRPr lang="en-US" sz="2400" b="1" dirty="0">
                <a:solidFill>
                  <a:srgbClr val="0432FF"/>
                </a:solidFill>
              </a:endParaRPr>
            </a:p>
          </p:txBody>
        </p:sp>
        <p:sp>
          <p:nvSpPr>
            <p:cNvPr id="70" name="TextBox 69"/>
            <p:cNvSpPr txBox="1"/>
            <p:nvPr/>
          </p:nvSpPr>
          <p:spPr>
            <a:xfrm>
              <a:off x="8208979" y="5475643"/>
              <a:ext cx="340158" cy="461665"/>
            </a:xfrm>
            <a:prstGeom prst="rect">
              <a:avLst/>
            </a:prstGeom>
            <a:noFill/>
          </p:spPr>
          <p:txBody>
            <a:bodyPr wrap="none" rtlCol="0">
              <a:spAutoFit/>
            </a:bodyPr>
            <a:lstStyle/>
            <a:p>
              <a:pPr algn="ctr"/>
              <a:r>
                <a:rPr lang="en-US" sz="2400" b="1" smtClean="0">
                  <a:solidFill>
                    <a:srgbClr val="0432FF"/>
                  </a:solidFill>
                </a:rPr>
                <a:t>2</a:t>
              </a:r>
              <a:endParaRPr lang="en-US" sz="2400" b="1" dirty="0">
                <a:solidFill>
                  <a:srgbClr val="0432FF"/>
                </a:solidFill>
              </a:endParaRPr>
            </a:p>
          </p:txBody>
        </p:sp>
        <p:sp>
          <p:nvSpPr>
            <p:cNvPr id="71" name="TextBox 70"/>
            <p:cNvSpPr txBox="1"/>
            <p:nvPr/>
          </p:nvSpPr>
          <p:spPr>
            <a:xfrm>
              <a:off x="7541109" y="5475643"/>
              <a:ext cx="340158" cy="461665"/>
            </a:xfrm>
            <a:prstGeom prst="rect">
              <a:avLst/>
            </a:prstGeom>
            <a:noFill/>
          </p:spPr>
          <p:txBody>
            <a:bodyPr wrap="none" rtlCol="0">
              <a:spAutoFit/>
            </a:bodyPr>
            <a:lstStyle/>
            <a:p>
              <a:pPr algn="ctr"/>
              <a:r>
                <a:rPr lang="en-US" sz="2400" b="1">
                  <a:solidFill>
                    <a:srgbClr val="0432FF"/>
                  </a:solidFill>
                </a:rPr>
                <a:t>1</a:t>
              </a:r>
              <a:endParaRPr lang="en-US" sz="2400" b="1" dirty="0">
                <a:solidFill>
                  <a:srgbClr val="0432FF"/>
                </a:solidFill>
              </a:endParaRPr>
            </a:p>
          </p:txBody>
        </p:sp>
        <p:sp>
          <p:nvSpPr>
            <p:cNvPr id="72" name="TextBox 71"/>
            <p:cNvSpPr txBox="1"/>
            <p:nvPr/>
          </p:nvSpPr>
          <p:spPr>
            <a:xfrm>
              <a:off x="7833359" y="4627580"/>
              <a:ext cx="795411" cy="461665"/>
            </a:xfrm>
            <a:prstGeom prst="rect">
              <a:avLst/>
            </a:prstGeom>
            <a:noFill/>
          </p:spPr>
          <p:txBody>
            <a:bodyPr wrap="none" rtlCol="0">
              <a:spAutoFit/>
            </a:bodyPr>
            <a:lstStyle/>
            <a:p>
              <a:r>
                <a:rPr lang="en-US" sz="2400" b="1" smtClean="0">
                  <a:solidFill>
                    <a:srgbClr val="0432FF"/>
                  </a:solidFill>
                </a:rPr>
                <a:t>C = 2</a:t>
              </a:r>
              <a:endParaRPr lang="en-US" sz="2400" b="1" dirty="0">
                <a:solidFill>
                  <a:srgbClr val="0432FF"/>
                </a:solidFill>
              </a:endParaRPr>
            </a:p>
          </p:txBody>
        </p:sp>
        <p:sp>
          <p:nvSpPr>
            <p:cNvPr id="73" name="TextBox 72"/>
            <p:cNvSpPr txBox="1"/>
            <p:nvPr/>
          </p:nvSpPr>
          <p:spPr>
            <a:xfrm>
              <a:off x="8512884" y="3973157"/>
              <a:ext cx="795411" cy="461665"/>
            </a:xfrm>
            <a:prstGeom prst="rect">
              <a:avLst/>
            </a:prstGeom>
            <a:noFill/>
          </p:spPr>
          <p:txBody>
            <a:bodyPr wrap="none" rtlCol="0">
              <a:spAutoFit/>
            </a:bodyPr>
            <a:lstStyle/>
            <a:p>
              <a:r>
                <a:rPr lang="en-US" sz="2400" b="1" smtClean="0">
                  <a:solidFill>
                    <a:srgbClr val="0432FF"/>
                  </a:solidFill>
                </a:rPr>
                <a:t>C = 4</a:t>
              </a:r>
              <a:endParaRPr lang="en-US" sz="2400" b="1" dirty="0">
                <a:solidFill>
                  <a:srgbClr val="0432FF"/>
                </a:solidFill>
              </a:endParaRPr>
            </a:p>
          </p:txBody>
        </p:sp>
        <p:sp>
          <p:nvSpPr>
            <p:cNvPr id="74" name="TextBox 73"/>
            <p:cNvSpPr txBox="1"/>
            <p:nvPr/>
          </p:nvSpPr>
          <p:spPr>
            <a:xfrm>
              <a:off x="9170893" y="3318733"/>
              <a:ext cx="795411" cy="461665"/>
            </a:xfrm>
            <a:prstGeom prst="rect">
              <a:avLst/>
            </a:prstGeom>
            <a:noFill/>
          </p:spPr>
          <p:txBody>
            <a:bodyPr wrap="none" rtlCol="0">
              <a:spAutoFit/>
            </a:bodyPr>
            <a:lstStyle/>
            <a:p>
              <a:r>
                <a:rPr lang="en-US" sz="2400" b="1" smtClean="0">
                  <a:solidFill>
                    <a:srgbClr val="0432FF"/>
                  </a:solidFill>
                </a:rPr>
                <a:t>C = 6</a:t>
              </a:r>
              <a:endParaRPr lang="en-US" sz="2400" b="1" dirty="0">
                <a:solidFill>
                  <a:srgbClr val="0432FF"/>
                </a:solidFill>
              </a:endParaRPr>
            </a:p>
          </p:txBody>
        </p:sp>
        <mc:AlternateContent xmlns:mc="http://schemas.openxmlformats.org/markup-compatibility/2006" xmlns:a14="http://schemas.microsoft.com/office/drawing/2010/main">
          <mc:Choice Requires="a14">
            <p:sp>
              <p:nvSpPr>
                <p:cNvPr id="22" name="TextBox 21"/>
                <p:cNvSpPr txBox="1"/>
                <p:nvPr/>
              </p:nvSpPr>
              <p:spPr>
                <a:xfrm>
                  <a:off x="5716608" y="3438172"/>
                  <a:ext cx="1208600" cy="88992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sz="2800" b="1" i="1" smtClean="0">
                                <a:solidFill>
                                  <a:srgbClr val="0432FF"/>
                                </a:solidFill>
                                <a:latin typeface="Cambria Math" charset="0"/>
                              </a:rPr>
                            </m:ctrlPr>
                          </m:funcPr>
                          <m:fName>
                            <m:r>
                              <a:rPr lang="en-US" sz="2800" b="1" i="0" smtClean="0">
                                <a:solidFill>
                                  <a:srgbClr val="0432FF"/>
                                </a:solidFill>
                                <a:latin typeface="Cambria Math" charset="0"/>
                              </a:rPr>
                              <m:t>𝐥𝐧</m:t>
                            </m:r>
                          </m:fName>
                          <m:e>
                            <m:d>
                              <m:dPr>
                                <m:ctrlPr>
                                  <a:rPr lang="is-IS" sz="2800" b="1" i="1" smtClean="0">
                                    <a:solidFill>
                                      <a:srgbClr val="0432FF"/>
                                    </a:solidFill>
                                    <a:latin typeface="Cambria Math" charset="0"/>
                                  </a:rPr>
                                </m:ctrlPr>
                              </m:dPr>
                              <m:e>
                                <m:f>
                                  <m:fPr>
                                    <m:ctrlPr>
                                      <a:rPr lang="bg-BG" sz="2800" b="1" i="1" smtClean="0">
                                        <a:solidFill>
                                          <a:srgbClr val="0432FF"/>
                                        </a:solidFill>
                                        <a:latin typeface="Cambria Math" charset="0"/>
                                      </a:rPr>
                                    </m:ctrlPr>
                                  </m:fPr>
                                  <m:num>
                                    <m:sSub>
                                      <m:sSubPr>
                                        <m:ctrlPr>
                                          <a:rPr lang="en-US" sz="2800" b="1" i="1" smtClean="0">
                                            <a:solidFill>
                                              <a:srgbClr val="0432FF"/>
                                            </a:solidFill>
                                            <a:latin typeface="Cambria Math" charset="0"/>
                                          </a:rPr>
                                        </m:ctrlPr>
                                      </m:sSubPr>
                                      <m:e>
                                        <m:r>
                                          <a:rPr lang="en-US" sz="2800" b="1" i="1" smtClean="0">
                                            <a:solidFill>
                                              <a:srgbClr val="0432FF"/>
                                            </a:solidFill>
                                            <a:latin typeface="Cambria Math" charset="0"/>
                                            <a:ea typeface="Cambria Math" charset="0"/>
                                            <a:cs typeface="Cambria Math" charset="0"/>
                                          </a:rPr>
                                          <m:t>𝝀</m:t>
                                        </m:r>
                                      </m:e>
                                      <m:sub>
                                        <m:r>
                                          <a:rPr lang="en-GB" sz="2800" b="1" i="1" smtClean="0">
                                            <a:solidFill>
                                              <a:srgbClr val="0432FF"/>
                                            </a:solidFill>
                                            <a:latin typeface="Cambria Math" charset="0"/>
                                          </a:rPr>
                                          <m:t>𝟏</m:t>
                                        </m:r>
                                      </m:sub>
                                    </m:sSub>
                                  </m:num>
                                  <m:den>
                                    <m:sSub>
                                      <m:sSubPr>
                                        <m:ctrlPr>
                                          <a:rPr lang="en-US" sz="2800" b="1" i="1" smtClean="0">
                                            <a:solidFill>
                                              <a:srgbClr val="0432FF"/>
                                            </a:solidFill>
                                            <a:latin typeface="Cambria Math" charset="0"/>
                                          </a:rPr>
                                        </m:ctrlPr>
                                      </m:sSubPr>
                                      <m:e>
                                        <m:r>
                                          <a:rPr lang="en-US" sz="2800" b="1" i="1" smtClean="0">
                                            <a:solidFill>
                                              <a:srgbClr val="0432FF"/>
                                            </a:solidFill>
                                            <a:latin typeface="Cambria Math" charset="0"/>
                                            <a:ea typeface="Cambria Math" charset="0"/>
                                            <a:cs typeface="Cambria Math" charset="0"/>
                                          </a:rPr>
                                          <m:t>𝝀</m:t>
                                        </m:r>
                                      </m:e>
                                      <m:sub>
                                        <m:r>
                                          <a:rPr lang="en-GB" sz="2800" b="1" i="1" smtClean="0">
                                            <a:solidFill>
                                              <a:srgbClr val="0432FF"/>
                                            </a:solidFill>
                                            <a:latin typeface="Cambria Math" charset="0"/>
                                          </a:rPr>
                                          <m:t>𝟐</m:t>
                                        </m:r>
                                      </m:sub>
                                    </m:sSub>
                                  </m:den>
                                </m:f>
                              </m:e>
                            </m:d>
                          </m:e>
                        </m:func>
                      </m:oMath>
                    </m:oMathPara>
                  </a14:m>
                  <a:endParaRPr lang="en-US" sz="2800" b="1" dirty="0">
                    <a:solidFill>
                      <a:srgbClr val="0432FF"/>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5716608" y="3438172"/>
                  <a:ext cx="1208600" cy="88992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8202627" y="5862021"/>
                  <a:ext cx="1208600" cy="891975"/>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sz="2800" b="1" i="1" smtClean="0">
                                <a:solidFill>
                                  <a:srgbClr val="0432FF"/>
                                </a:solidFill>
                                <a:latin typeface="Cambria Math" charset="0"/>
                              </a:rPr>
                            </m:ctrlPr>
                          </m:funcPr>
                          <m:fName>
                            <m:r>
                              <a:rPr lang="en-US" sz="2800" b="1" i="0" smtClean="0">
                                <a:solidFill>
                                  <a:srgbClr val="0432FF"/>
                                </a:solidFill>
                                <a:latin typeface="Cambria Math" charset="0"/>
                              </a:rPr>
                              <m:t>𝐥𝐧</m:t>
                            </m:r>
                          </m:fName>
                          <m:e>
                            <m:d>
                              <m:dPr>
                                <m:ctrlPr>
                                  <a:rPr lang="is-IS" sz="2800" b="1" i="1" smtClean="0">
                                    <a:solidFill>
                                      <a:srgbClr val="0432FF"/>
                                    </a:solidFill>
                                    <a:latin typeface="Cambria Math" charset="0"/>
                                  </a:rPr>
                                </m:ctrlPr>
                              </m:dPr>
                              <m:e>
                                <m:f>
                                  <m:fPr>
                                    <m:ctrlPr>
                                      <a:rPr lang="bg-BG" sz="2800" b="1" i="1" smtClean="0">
                                        <a:solidFill>
                                          <a:srgbClr val="0432FF"/>
                                        </a:solidFill>
                                        <a:latin typeface="Cambria Math" charset="0"/>
                                      </a:rPr>
                                    </m:ctrlPr>
                                  </m:fPr>
                                  <m:num>
                                    <m:sSub>
                                      <m:sSubPr>
                                        <m:ctrlPr>
                                          <a:rPr lang="en-US" sz="2800" b="1" i="1" smtClean="0">
                                            <a:solidFill>
                                              <a:srgbClr val="0432FF"/>
                                            </a:solidFill>
                                            <a:latin typeface="Cambria Math" charset="0"/>
                                          </a:rPr>
                                        </m:ctrlPr>
                                      </m:sSubPr>
                                      <m:e>
                                        <m:r>
                                          <a:rPr lang="en-US" sz="2800" b="1" i="1" smtClean="0">
                                            <a:solidFill>
                                              <a:srgbClr val="0432FF"/>
                                            </a:solidFill>
                                            <a:latin typeface="Cambria Math" charset="0"/>
                                            <a:ea typeface="Cambria Math" charset="0"/>
                                            <a:cs typeface="Cambria Math" charset="0"/>
                                          </a:rPr>
                                          <m:t>𝝀</m:t>
                                        </m:r>
                                      </m:e>
                                      <m:sub>
                                        <m:r>
                                          <a:rPr lang="en-GB" sz="2800" b="1" i="1" smtClean="0">
                                            <a:solidFill>
                                              <a:srgbClr val="0432FF"/>
                                            </a:solidFill>
                                            <a:latin typeface="Cambria Math" charset="0"/>
                                          </a:rPr>
                                          <m:t>𝟐</m:t>
                                        </m:r>
                                      </m:sub>
                                    </m:sSub>
                                  </m:num>
                                  <m:den>
                                    <m:sSub>
                                      <m:sSubPr>
                                        <m:ctrlPr>
                                          <a:rPr lang="en-US" sz="2800" b="1" i="1" smtClean="0">
                                            <a:solidFill>
                                              <a:srgbClr val="0432FF"/>
                                            </a:solidFill>
                                            <a:latin typeface="Cambria Math" charset="0"/>
                                          </a:rPr>
                                        </m:ctrlPr>
                                      </m:sSubPr>
                                      <m:e>
                                        <m:r>
                                          <a:rPr lang="en-US" sz="2800" b="1" i="1" smtClean="0">
                                            <a:solidFill>
                                              <a:srgbClr val="0432FF"/>
                                            </a:solidFill>
                                            <a:latin typeface="Cambria Math" charset="0"/>
                                            <a:ea typeface="Cambria Math" charset="0"/>
                                            <a:cs typeface="Cambria Math" charset="0"/>
                                          </a:rPr>
                                          <m:t>𝝀</m:t>
                                        </m:r>
                                      </m:e>
                                      <m:sub>
                                        <m:r>
                                          <a:rPr lang="en-GB" sz="2800" b="1" i="1" smtClean="0">
                                            <a:solidFill>
                                              <a:srgbClr val="0432FF"/>
                                            </a:solidFill>
                                            <a:latin typeface="Cambria Math" charset="0"/>
                                          </a:rPr>
                                          <m:t>𝟑</m:t>
                                        </m:r>
                                      </m:sub>
                                    </m:sSub>
                                  </m:den>
                                </m:f>
                              </m:e>
                            </m:d>
                          </m:e>
                        </m:func>
                      </m:oMath>
                    </m:oMathPara>
                  </a14:m>
                  <a:endParaRPr lang="en-US" sz="2800" b="1" dirty="0">
                    <a:solidFill>
                      <a:srgbClr val="0432FF"/>
                    </a:solidFill>
                  </a:endParaRPr>
                </a:p>
              </p:txBody>
            </p:sp>
          </mc:Choice>
          <mc:Fallback xmlns="">
            <p:sp>
              <p:nvSpPr>
                <p:cNvPr id="83" name="TextBox 82"/>
                <p:cNvSpPr txBox="1">
                  <a:spLocks noRot="1" noChangeAspect="1" noMove="1" noResize="1" noEditPoints="1" noAdjustHandles="1" noChangeArrowheads="1" noChangeShapeType="1" noTextEdit="1"/>
                </p:cNvSpPr>
                <p:nvPr/>
              </p:nvSpPr>
              <p:spPr>
                <a:xfrm>
                  <a:off x="8202627" y="5862021"/>
                  <a:ext cx="1208600" cy="891975"/>
                </a:xfrm>
                <a:prstGeom prst="rect">
                  <a:avLst/>
                </a:prstGeom>
                <a:blipFill rotWithShape="0">
                  <a:blip r:embed="rId5"/>
                  <a:stretch>
                    <a:fillRect/>
                  </a:stretch>
                </a:blipFill>
              </p:spPr>
              <p:txBody>
                <a:bodyPr/>
                <a:lstStyle/>
                <a:p>
                  <a:r>
                    <a:rPr lang="en-US">
                      <a:noFill/>
                    </a:rPr>
                    <a:t> </a:t>
                  </a:r>
                </a:p>
              </p:txBody>
            </p:sp>
          </mc:Fallback>
        </mc:AlternateContent>
      </p:grpSp>
      <p:sp>
        <p:nvSpPr>
          <p:cNvPr id="85" name="TextBox 84"/>
          <p:cNvSpPr txBox="1"/>
          <p:nvPr/>
        </p:nvSpPr>
        <p:spPr>
          <a:xfrm>
            <a:off x="634843" y="2016398"/>
            <a:ext cx="2177584" cy="584775"/>
          </a:xfrm>
          <a:prstGeom prst="rect">
            <a:avLst/>
          </a:prstGeom>
          <a:noFill/>
        </p:spPr>
        <p:txBody>
          <a:bodyPr wrap="none" rtlCol="0">
            <a:spAutoFit/>
          </a:bodyPr>
          <a:lstStyle/>
          <a:p>
            <a:r>
              <a:rPr lang="en-US" sz="3200" b="1" dirty="0" smtClean="0">
                <a:solidFill>
                  <a:srgbClr val="0432FF"/>
                </a:solidFill>
              </a:rPr>
              <a:t>Eigenvalues</a:t>
            </a:r>
            <a:endParaRPr lang="en-US" sz="3200" b="1" dirty="0">
              <a:solidFill>
                <a:srgbClr val="0432FF"/>
              </a:solidFill>
            </a:endParaRPr>
          </a:p>
        </p:txBody>
      </p:sp>
      <mc:AlternateContent xmlns:mc="http://schemas.openxmlformats.org/markup-compatibility/2006" xmlns:a14="http://schemas.microsoft.com/office/drawing/2010/main">
        <mc:Choice Requires="a14">
          <p:sp>
            <p:nvSpPr>
              <p:cNvPr id="86" name="TextBox 85"/>
              <p:cNvSpPr txBox="1"/>
              <p:nvPr/>
            </p:nvSpPr>
            <p:spPr>
              <a:xfrm>
                <a:off x="1187738" y="2590559"/>
                <a:ext cx="1499128" cy="523220"/>
              </a:xfrm>
              <a:prstGeom prst="rect">
                <a:avLst/>
              </a:prstGeom>
              <a:noFill/>
            </p:spPr>
            <p:txBody>
              <a:bodyPr wrap="none" rtlCol="0">
                <a:spAutoFit/>
              </a:bodyPr>
              <a:lstStyle/>
              <a:p>
                <a14:m>
                  <m:oMath xmlns:m="http://schemas.openxmlformats.org/officeDocument/2006/math">
                    <m:r>
                      <a:rPr lang="en-US" sz="2800" b="1" i="1" smtClean="0">
                        <a:solidFill>
                          <a:schemeClr val="tx1"/>
                        </a:solidFill>
                        <a:latin typeface="Cambria Math" charset="0"/>
                        <a:ea typeface="Cambria Math" charset="0"/>
                        <a:cs typeface="Cambria Math" charset="0"/>
                      </a:rPr>
                      <m:t>𝝀</m:t>
                    </m:r>
                  </m:oMath>
                </a14:m>
                <a:r>
                  <a:rPr lang="en-GB" sz="2800" i="1" baseline="-25000" dirty="0" smtClean="0"/>
                  <a:t>1</a:t>
                </a:r>
                <a:r>
                  <a:rPr lang="en-GB" sz="2800" i="1" dirty="0" smtClean="0"/>
                  <a:t>, </a:t>
                </a: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2</a:t>
                </a:r>
                <a:r>
                  <a:rPr lang="en-GB" sz="2800" i="1" dirty="0" smtClean="0"/>
                  <a:t>, </a:t>
                </a:r>
                <a14:m>
                  <m:oMath xmlns:m="http://schemas.openxmlformats.org/officeDocument/2006/math">
                    <m:r>
                      <a:rPr lang="en-US" sz="2800" b="1" i="1">
                        <a:latin typeface="Cambria Math" charset="0"/>
                        <a:ea typeface="Cambria Math" charset="0"/>
                        <a:cs typeface="Cambria Math" charset="0"/>
                      </a:rPr>
                      <m:t>𝝀</m:t>
                    </m:r>
                  </m:oMath>
                </a14:m>
                <a:r>
                  <a:rPr lang="en-GB" sz="2800" i="1" baseline="-25000" dirty="0" smtClean="0"/>
                  <a:t>3</a:t>
                </a:r>
                <a:endParaRPr lang="en-US" sz="2800" i="1" baseline="-25000" dirty="0"/>
              </a:p>
            </p:txBody>
          </p:sp>
        </mc:Choice>
        <mc:Fallback xmlns="">
          <p:sp>
            <p:nvSpPr>
              <p:cNvPr id="86" name="TextBox 85"/>
              <p:cNvSpPr txBox="1">
                <a:spLocks noRot="1" noChangeAspect="1" noMove="1" noResize="1" noEditPoints="1" noAdjustHandles="1" noChangeArrowheads="1" noChangeShapeType="1" noTextEdit="1"/>
              </p:cNvSpPr>
              <p:nvPr/>
            </p:nvSpPr>
            <p:spPr>
              <a:xfrm>
                <a:off x="1187738" y="2590559"/>
                <a:ext cx="1499128" cy="523220"/>
              </a:xfrm>
              <a:prstGeom prst="rect">
                <a:avLst/>
              </a:prstGeom>
              <a:blipFill rotWithShape="0">
                <a:blip r:embed="rId6"/>
                <a:stretch>
                  <a:fillRect t="-11628" r="-2846" b="-32558"/>
                </a:stretch>
              </a:blipFill>
            </p:spPr>
            <p:txBody>
              <a:bodyPr/>
              <a:lstStyle/>
              <a:p>
                <a:r>
                  <a:rPr lang="en-US">
                    <a:noFill/>
                  </a:rPr>
                  <a:t> </a:t>
                </a:r>
              </a:p>
            </p:txBody>
          </p:sp>
        </mc:Fallback>
      </mc:AlternateContent>
      <p:sp>
        <p:nvSpPr>
          <p:cNvPr id="98" name="TextBox 97"/>
          <p:cNvSpPr txBox="1"/>
          <p:nvPr/>
        </p:nvSpPr>
        <p:spPr>
          <a:xfrm>
            <a:off x="634843" y="3563072"/>
            <a:ext cx="3108608" cy="584775"/>
          </a:xfrm>
          <a:prstGeom prst="rect">
            <a:avLst/>
          </a:prstGeom>
          <a:noFill/>
        </p:spPr>
        <p:txBody>
          <a:bodyPr wrap="none" rtlCol="0">
            <a:spAutoFit/>
          </a:bodyPr>
          <a:lstStyle/>
          <a:p>
            <a:r>
              <a:rPr lang="en-US" sz="3200" b="1" dirty="0" smtClean="0">
                <a:solidFill>
                  <a:srgbClr val="7030A0"/>
                </a:solidFill>
              </a:rPr>
              <a:t>Shape parameter</a:t>
            </a:r>
            <a:endParaRPr lang="en-US" sz="3200" b="1" dirty="0">
              <a:solidFill>
                <a:srgbClr val="7030A0"/>
              </a:solidFill>
            </a:endParaRPr>
          </a:p>
        </p:txBody>
      </p:sp>
      <p:sp>
        <p:nvSpPr>
          <p:cNvPr id="99" name="TextBox 98"/>
          <p:cNvSpPr txBox="1"/>
          <p:nvPr/>
        </p:nvSpPr>
        <p:spPr>
          <a:xfrm>
            <a:off x="1187738" y="4137233"/>
            <a:ext cx="370614" cy="523220"/>
          </a:xfrm>
          <a:prstGeom prst="rect">
            <a:avLst/>
          </a:prstGeom>
          <a:noFill/>
        </p:spPr>
        <p:txBody>
          <a:bodyPr wrap="none" rtlCol="0">
            <a:spAutoFit/>
          </a:bodyPr>
          <a:lstStyle/>
          <a:p>
            <a:r>
              <a:rPr lang="en-US" sz="2800" i="1" smtClean="0"/>
              <a:t>K</a:t>
            </a:r>
            <a:endParaRPr lang="en-US" sz="2800" i="1" dirty="0"/>
          </a:p>
        </p:txBody>
      </p:sp>
      <p:sp>
        <p:nvSpPr>
          <p:cNvPr id="100" name="TextBox 99"/>
          <p:cNvSpPr txBox="1"/>
          <p:nvPr/>
        </p:nvSpPr>
        <p:spPr>
          <a:xfrm>
            <a:off x="634843" y="5109747"/>
            <a:ext cx="3524426" cy="584775"/>
          </a:xfrm>
          <a:prstGeom prst="rect">
            <a:avLst/>
          </a:prstGeom>
          <a:noFill/>
        </p:spPr>
        <p:txBody>
          <a:bodyPr wrap="none" rtlCol="0">
            <a:spAutoFit/>
          </a:bodyPr>
          <a:lstStyle/>
          <a:p>
            <a:r>
              <a:rPr lang="en-US" sz="3200" b="1" dirty="0" smtClean="0">
                <a:solidFill>
                  <a:srgbClr val="C00000"/>
                </a:solidFill>
              </a:rPr>
              <a:t>Strength parameter</a:t>
            </a:r>
            <a:endParaRPr lang="en-US" sz="3200" b="1" dirty="0">
              <a:solidFill>
                <a:srgbClr val="C00000"/>
              </a:solidFill>
            </a:endParaRPr>
          </a:p>
        </p:txBody>
      </p:sp>
      <p:sp>
        <p:nvSpPr>
          <p:cNvPr id="101" name="TextBox 100"/>
          <p:cNvSpPr txBox="1"/>
          <p:nvPr/>
        </p:nvSpPr>
        <p:spPr>
          <a:xfrm>
            <a:off x="1187738" y="5683908"/>
            <a:ext cx="375424" cy="523220"/>
          </a:xfrm>
          <a:prstGeom prst="rect">
            <a:avLst/>
          </a:prstGeom>
          <a:noFill/>
        </p:spPr>
        <p:txBody>
          <a:bodyPr wrap="none" rtlCol="0">
            <a:spAutoFit/>
          </a:bodyPr>
          <a:lstStyle/>
          <a:p>
            <a:r>
              <a:rPr lang="en-US" sz="2800" i="1" smtClean="0"/>
              <a:t>C</a:t>
            </a:r>
            <a:endParaRPr lang="en-US" sz="2800" i="1" dirty="0"/>
          </a:p>
        </p:txBody>
      </p:sp>
    </p:spTree>
    <p:extLst>
      <p:ext uri="{BB962C8B-B14F-4D97-AF65-F5344CB8AC3E}">
        <p14:creationId xmlns:p14="http://schemas.microsoft.com/office/powerpoint/2010/main" val="19942356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07"/>
            <a:ext cx="12192000" cy="6846094"/>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10475889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07"/>
            <a:ext cx="12192000" cy="6846094"/>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11209" t="16157" r="45065" b="14353"/>
          <a:stretch/>
        </p:blipFill>
        <p:spPr>
          <a:xfrm>
            <a:off x="382494" y="1735717"/>
            <a:ext cx="4797910" cy="4765637"/>
          </a:xfrm>
          <a:prstGeom prst="rect">
            <a:avLst/>
          </a:prstGeom>
          <a:ln>
            <a:solidFill>
              <a:schemeClr val="tx1"/>
            </a:solidFill>
          </a:ln>
        </p:spPr>
      </p:pic>
      <p:grpSp>
        <p:nvGrpSpPr>
          <p:cNvPr id="6" name="Group 5"/>
          <p:cNvGrpSpPr/>
          <p:nvPr/>
        </p:nvGrpSpPr>
        <p:grpSpPr>
          <a:xfrm>
            <a:off x="6766562" y="2849133"/>
            <a:ext cx="4701092" cy="2538805"/>
            <a:chOff x="6852621" y="2183802"/>
            <a:chExt cx="4701092" cy="2538805"/>
          </a:xfrm>
        </p:grpSpPr>
        <p:sp>
          <p:nvSpPr>
            <p:cNvPr id="3" name="Rectangle 2"/>
            <p:cNvSpPr/>
            <p:nvPr/>
          </p:nvSpPr>
          <p:spPr>
            <a:xfrm>
              <a:off x="6852621" y="2183802"/>
              <a:ext cx="4701092" cy="25388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
            <p:cNvSpPr txBox="1">
              <a:spLocks noChangeArrowheads="1"/>
            </p:cNvSpPr>
            <p:nvPr/>
          </p:nvSpPr>
          <p:spPr>
            <a:xfrm>
              <a:off x="7015205" y="2321642"/>
              <a:ext cx="4397441" cy="22631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0000"/>
                </a:lnSpc>
                <a:spcBef>
                  <a:spcPts val="0"/>
                </a:spcBef>
                <a:buClr>
                  <a:schemeClr val="tx1"/>
                </a:buClr>
                <a:buNone/>
              </a:pPr>
              <a:r>
                <a:rPr lang="en-GB" altLang="en-US" sz="3200" dirty="0" smtClean="0"/>
                <a:t>Eigenvalues for fold axes:</a:t>
              </a:r>
            </a:p>
            <a:p>
              <a:pPr marL="0" indent="0">
                <a:lnSpc>
                  <a:spcPct val="110000"/>
                </a:lnSpc>
                <a:spcBef>
                  <a:spcPts val="0"/>
                </a:spcBef>
                <a:buClr>
                  <a:schemeClr val="tx1"/>
                </a:buClr>
                <a:buNone/>
              </a:pPr>
              <a:r>
                <a:rPr lang="en-GB" altLang="en-US" sz="3200" dirty="0" smtClean="0">
                  <a:sym typeface="Symbol" pitchFamily="18" charset="2"/>
                </a:rPr>
                <a:t>	</a:t>
              </a:r>
              <a:r>
                <a:rPr lang="en-GB" altLang="en-US" sz="3200" i="1" dirty="0" smtClean="0">
                  <a:latin typeface="Comic Sans MS" pitchFamily="66" charset="0"/>
                  <a:sym typeface="Symbol" pitchFamily="18" charset="2"/>
                </a:rPr>
                <a:t></a:t>
              </a:r>
              <a:r>
                <a:rPr lang="en-GB" altLang="en-US" sz="3200" i="1" baseline="-25000" dirty="0" smtClean="0">
                  <a:latin typeface="Comic Sans MS" pitchFamily="66" charset="0"/>
                </a:rPr>
                <a:t>1</a:t>
              </a:r>
              <a:r>
                <a:rPr lang="en-GB" altLang="en-US" sz="3200" dirty="0" smtClean="0">
                  <a:latin typeface="Comic Sans MS" pitchFamily="66" charset="0"/>
                </a:rPr>
                <a:t> </a:t>
              </a:r>
              <a:r>
                <a:rPr lang="en-GB" altLang="en-US" sz="3200" dirty="0" smtClean="0">
                  <a:latin typeface="Calibri" charset="0"/>
                  <a:ea typeface="Calibri" charset="0"/>
                  <a:cs typeface="Calibri" charset="0"/>
                </a:rPr>
                <a:t>= 0.571</a:t>
              </a:r>
            </a:p>
            <a:p>
              <a:pPr marL="0" indent="0">
                <a:lnSpc>
                  <a:spcPct val="110000"/>
                </a:lnSpc>
                <a:spcBef>
                  <a:spcPts val="0"/>
                </a:spcBef>
                <a:buClr>
                  <a:schemeClr val="tx1"/>
                </a:buClr>
                <a:buNone/>
              </a:pPr>
              <a:r>
                <a:rPr lang="en-GB" altLang="en-US" sz="3200" dirty="0" smtClean="0">
                  <a:sym typeface="Symbol" pitchFamily="18" charset="2"/>
                </a:rPr>
                <a:t>	</a:t>
              </a:r>
              <a:r>
                <a:rPr lang="en-GB" altLang="en-US" sz="3200" i="1" dirty="0" smtClean="0">
                  <a:latin typeface="Comic Sans MS" pitchFamily="66" charset="0"/>
                  <a:sym typeface="Symbol" pitchFamily="18" charset="2"/>
                </a:rPr>
                <a:t></a:t>
              </a:r>
              <a:r>
                <a:rPr lang="en-GB" altLang="en-US" sz="3200" i="1" baseline="-25000" dirty="0" smtClean="0">
                  <a:latin typeface="Comic Sans MS" pitchFamily="66" charset="0"/>
                </a:rPr>
                <a:t>2</a:t>
              </a:r>
              <a:r>
                <a:rPr lang="en-GB" altLang="en-US" sz="3200" dirty="0" smtClean="0">
                  <a:latin typeface="Comic Sans MS" pitchFamily="66" charset="0"/>
                </a:rPr>
                <a:t> </a:t>
              </a:r>
              <a:r>
                <a:rPr lang="en-GB" altLang="en-US" sz="3200" dirty="0" smtClean="0">
                  <a:latin typeface="Calibri" charset="0"/>
                  <a:ea typeface="Calibri" charset="0"/>
                  <a:cs typeface="Calibri" charset="0"/>
                </a:rPr>
                <a:t>= 0.409</a:t>
              </a:r>
            </a:p>
            <a:p>
              <a:pPr marL="0" indent="0">
                <a:lnSpc>
                  <a:spcPct val="110000"/>
                </a:lnSpc>
                <a:spcBef>
                  <a:spcPts val="0"/>
                </a:spcBef>
                <a:buClr>
                  <a:schemeClr val="tx1"/>
                </a:buClr>
                <a:buNone/>
              </a:pPr>
              <a:r>
                <a:rPr lang="en-GB" altLang="en-US" sz="3200" dirty="0" smtClean="0">
                  <a:sym typeface="Symbol" pitchFamily="18" charset="2"/>
                </a:rPr>
                <a:t>	</a:t>
              </a:r>
              <a:r>
                <a:rPr lang="en-GB" altLang="en-US" sz="3200" i="1" dirty="0" smtClean="0">
                  <a:latin typeface="Comic Sans MS" pitchFamily="66" charset="0"/>
                  <a:sym typeface="Symbol" pitchFamily="18" charset="2"/>
                </a:rPr>
                <a:t></a:t>
              </a:r>
              <a:r>
                <a:rPr lang="en-GB" altLang="en-US" sz="3200" i="1" baseline="-25000" dirty="0" smtClean="0">
                  <a:latin typeface="Comic Sans MS" pitchFamily="66" charset="0"/>
                </a:rPr>
                <a:t>3</a:t>
              </a:r>
              <a:r>
                <a:rPr lang="en-GB" altLang="en-US" sz="3200" dirty="0" smtClean="0">
                  <a:latin typeface="Comic Sans MS" pitchFamily="66" charset="0"/>
                </a:rPr>
                <a:t> </a:t>
              </a:r>
              <a:r>
                <a:rPr lang="en-GB" altLang="en-US" sz="3200" dirty="0" smtClean="0">
                  <a:latin typeface="Calibri" charset="0"/>
                  <a:ea typeface="Calibri" charset="0"/>
                  <a:cs typeface="Calibri" charset="0"/>
                </a:rPr>
                <a:t>= 0.020</a:t>
              </a:r>
              <a:endParaRPr lang="en-GB" altLang="en-US" sz="3200" dirty="0">
                <a:solidFill>
                  <a:schemeClr val="bg1"/>
                </a:solidFill>
              </a:endParaRPr>
            </a:p>
          </p:txBody>
        </p:sp>
      </p:grpSp>
    </p:spTree>
    <p:extLst>
      <p:ext uri="{BB962C8B-B14F-4D97-AF65-F5344CB8AC3E}">
        <p14:creationId xmlns:p14="http://schemas.microsoft.com/office/powerpoint/2010/main" val="13486279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Spherical statistics</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144" name="Group 143"/>
          <p:cNvGrpSpPr/>
          <p:nvPr/>
        </p:nvGrpSpPr>
        <p:grpSpPr>
          <a:xfrm>
            <a:off x="351419" y="1882748"/>
            <a:ext cx="5678927" cy="4404934"/>
            <a:chOff x="147023" y="1353429"/>
            <a:chExt cx="6583034" cy="5106216"/>
          </a:xfrm>
        </p:grpSpPr>
        <p:grpSp>
          <p:nvGrpSpPr>
            <p:cNvPr id="12" name="Group 11"/>
            <p:cNvGrpSpPr/>
            <p:nvPr/>
          </p:nvGrpSpPr>
          <p:grpSpPr>
            <a:xfrm>
              <a:off x="147023" y="1353429"/>
              <a:ext cx="6583034" cy="5106216"/>
              <a:chOff x="3180679" y="1633128"/>
              <a:chExt cx="6583034" cy="5106216"/>
            </a:xfrm>
          </p:grpSpPr>
          <p:grpSp>
            <p:nvGrpSpPr>
              <p:cNvPr id="13" name="Group 12"/>
              <p:cNvGrpSpPr/>
              <p:nvPr/>
            </p:nvGrpSpPr>
            <p:grpSpPr>
              <a:xfrm>
                <a:off x="4044875" y="1911199"/>
                <a:ext cx="4711850" cy="4711850"/>
                <a:chOff x="4044875" y="1911199"/>
                <a:chExt cx="4711850" cy="4711850"/>
              </a:xfrm>
            </p:grpSpPr>
            <p:grpSp>
              <p:nvGrpSpPr>
                <p:cNvPr id="20" name="Group 19"/>
                <p:cNvGrpSpPr/>
                <p:nvPr/>
              </p:nvGrpSpPr>
              <p:grpSpPr>
                <a:xfrm>
                  <a:off x="4044875" y="1911199"/>
                  <a:ext cx="4711850" cy="4711850"/>
                  <a:chOff x="4044875" y="1911199"/>
                  <a:chExt cx="4711850" cy="4711850"/>
                </a:xfrm>
              </p:grpSpPr>
              <p:cxnSp>
                <p:nvCxnSpPr>
                  <p:cNvPr id="103" name="Straight Connector 102"/>
                  <p:cNvCxnSpPr/>
                  <p:nvPr/>
                </p:nvCxnSpPr>
                <p:spPr>
                  <a:xfrm>
                    <a:off x="4044875" y="2226833"/>
                    <a:ext cx="4711850"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3600000">
                    <a:off x="2866913" y="4267124"/>
                    <a:ext cx="4711850"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3600000">
                    <a:off x="5222837" y="4267124"/>
                    <a:ext cx="4711850"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6512165" y="5811778"/>
                  <a:ext cx="121774" cy="121774"/>
                  <a:chOff x="6140374" y="3349931"/>
                  <a:chExt cx="184225" cy="184225"/>
                </a:xfrm>
              </p:grpSpPr>
              <p:cxnSp>
                <p:nvCxnSpPr>
                  <p:cNvPr id="101" name="Straight Connector 10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8163654" y="2952813"/>
                  <a:ext cx="121774" cy="121774"/>
                  <a:chOff x="6140374" y="3349931"/>
                  <a:chExt cx="184225" cy="184225"/>
                </a:xfrm>
              </p:grpSpPr>
              <p:cxnSp>
                <p:nvCxnSpPr>
                  <p:cNvPr id="99" name="Straight Connector 9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8399580" y="2544389"/>
                  <a:ext cx="121774" cy="121774"/>
                  <a:chOff x="6140374" y="3349931"/>
                  <a:chExt cx="184225" cy="184225"/>
                </a:xfrm>
              </p:grpSpPr>
              <p:cxnSp>
                <p:nvCxnSpPr>
                  <p:cNvPr id="97" name="Straight Connector 9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6748092" y="5403357"/>
                  <a:ext cx="121774" cy="121774"/>
                  <a:chOff x="6140374" y="3349931"/>
                  <a:chExt cx="184225" cy="184225"/>
                </a:xfrm>
              </p:grpSpPr>
              <p:cxnSp>
                <p:nvCxnSpPr>
                  <p:cNvPr id="95" name="Straight Connector 94"/>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219946" y="4586509"/>
                  <a:ext cx="121774" cy="121774"/>
                  <a:chOff x="6140374" y="3349931"/>
                  <a:chExt cx="184225" cy="184225"/>
                </a:xfrm>
              </p:grpSpPr>
              <p:cxnSp>
                <p:nvCxnSpPr>
                  <p:cNvPr id="93" name="Straight Connector 9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7455873" y="4178085"/>
                  <a:ext cx="121774" cy="121774"/>
                  <a:chOff x="6140374" y="3349931"/>
                  <a:chExt cx="184225" cy="184225"/>
                </a:xfrm>
              </p:grpSpPr>
              <p:cxnSp>
                <p:nvCxnSpPr>
                  <p:cNvPr id="91" name="Straight Connector 9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7691800" y="3769661"/>
                  <a:ext cx="121774" cy="121774"/>
                  <a:chOff x="6140374" y="3349931"/>
                  <a:chExt cx="184225" cy="184225"/>
                </a:xfrm>
              </p:grpSpPr>
              <p:cxnSp>
                <p:nvCxnSpPr>
                  <p:cNvPr id="89" name="Straight Connector 8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7927727" y="3361237"/>
                  <a:ext cx="121774" cy="121774"/>
                  <a:chOff x="6140374" y="3349931"/>
                  <a:chExt cx="184225" cy="184225"/>
                </a:xfrm>
              </p:grpSpPr>
              <p:cxnSp>
                <p:nvCxnSpPr>
                  <p:cNvPr id="87" name="Straight Connector 8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6984019" y="4994933"/>
                  <a:ext cx="121774" cy="121774"/>
                  <a:chOff x="6140374" y="3349931"/>
                  <a:chExt cx="184225" cy="184225"/>
                </a:xfrm>
              </p:grpSpPr>
              <p:cxnSp>
                <p:nvCxnSpPr>
                  <p:cNvPr id="85" name="Straight Connector 84"/>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rot="14400000">
                  <a:off x="8208757" y="2265977"/>
                  <a:ext cx="121774" cy="121774"/>
                  <a:chOff x="6140374" y="3349931"/>
                  <a:chExt cx="184225" cy="184225"/>
                </a:xfrm>
              </p:grpSpPr>
              <p:cxnSp>
                <p:nvCxnSpPr>
                  <p:cNvPr id="83" name="Straight Connector 8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rot="14400000">
                  <a:off x="4907076" y="2265228"/>
                  <a:ext cx="121774" cy="121774"/>
                  <a:chOff x="6140374" y="3349931"/>
                  <a:chExt cx="184225" cy="184225"/>
                </a:xfrm>
              </p:grpSpPr>
              <p:cxnSp>
                <p:nvCxnSpPr>
                  <p:cNvPr id="81" name="Straight Connector 8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rot="14400000">
                  <a:off x="4435408" y="2265122"/>
                  <a:ext cx="121774" cy="121774"/>
                  <a:chOff x="6140374" y="3349931"/>
                  <a:chExt cx="184225" cy="184225"/>
                </a:xfrm>
              </p:grpSpPr>
              <p:cxnSp>
                <p:nvCxnSpPr>
                  <p:cNvPr id="79" name="Straight Connector 7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rot="14400000">
                  <a:off x="7737091" y="2265869"/>
                  <a:ext cx="121774" cy="121774"/>
                  <a:chOff x="6140374" y="3349931"/>
                  <a:chExt cx="184225" cy="184225"/>
                </a:xfrm>
              </p:grpSpPr>
              <p:cxnSp>
                <p:nvCxnSpPr>
                  <p:cNvPr id="77" name="Straight Connector 7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rot="14400000">
                  <a:off x="6793753" y="2265655"/>
                  <a:ext cx="121774" cy="121774"/>
                  <a:chOff x="6140374" y="3349931"/>
                  <a:chExt cx="184225" cy="184225"/>
                </a:xfrm>
              </p:grpSpPr>
              <p:cxnSp>
                <p:nvCxnSpPr>
                  <p:cNvPr id="75" name="Straight Connector 74"/>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rot="14400000">
                  <a:off x="6322084" y="2265548"/>
                  <a:ext cx="121774" cy="121774"/>
                  <a:chOff x="6140374" y="3349931"/>
                  <a:chExt cx="184225" cy="184225"/>
                </a:xfrm>
              </p:grpSpPr>
              <p:cxnSp>
                <p:nvCxnSpPr>
                  <p:cNvPr id="73" name="Straight Connector 7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rot="14400000">
                  <a:off x="5850414" y="2265442"/>
                  <a:ext cx="121774" cy="121774"/>
                  <a:chOff x="6140374" y="3349931"/>
                  <a:chExt cx="184225" cy="184225"/>
                </a:xfrm>
              </p:grpSpPr>
              <p:cxnSp>
                <p:nvCxnSpPr>
                  <p:cNvPr id="71" name="Straight Connector 7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rot="14400000">
                  <a:off x="5378745" y="2265335"/>
                  <a:ext cx="121774" cy="121774"/>
                  <a:chOff x="6140374" y="3349931"/>
                  <a:chExt cx="184225" cy="184225"/>
                </a:xfrm>
              </p:grpSpPr>
              <p:cxnSp>
                <p:nvCxnSpPr>
                  <p:cNvPr id="69" name="Straight Connector 6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rot="14400000">
                  <a:off x="7265422" y="2265762"/>
                  <a:ext cx="121774" cy="121774"/>
                  <a:chOff x="6140374" y="3349931"/>
                  <a:chExt cx="184225" cy="184225"/>
                </a:xfrm>
              </p:grpSpPr>
              <p:cxnSp>
                <p:nvCxnSpPr>
                  <p:cNvPr id="67" name="Straight Connector 6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rot="7200000">
                  <a:off x="4300592" y="2557362"/>
                  <a:ext cx="121774" cy="121774"/>
                  <a:chOff x="6140374" y="3349931"/>
                  <a:chExt cx="184225" cy="184225"/>
                </a:xfrm>
              </p:grpSpPr>
              <p:cxnSp>
                <p:nvCxnSpPr>
                  <p:cNvPr id="65" name="Straight Connector 64"/>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rot="7200000">
                  <a:off x="5950784" y="5417076"/>
                  <a:ext cx="121774" cy="121774"/>
                  <a:chOff x="6140374" y="3349931"/>
                  <a:chExt cx="184225" cy="184225"/>
                </a:xfrm>
              </p:grpSpPr>
              <p:cxnSp>
                <p:nvCxnSpPr>
                  <p:cNvPr id="63" name="Straight Connector 6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rot="7200000">
                  <a:off x="6186527" y="5825605"/>
                  <a:ext cx="121774" cy="121774"/>
                  <a:chOff x="6140374" y="3349931"/>
                  <a:chExt cx="184225" cy="184225"/>
                </a:xfrm>
              </p:grpSpPr>
              <p:cxnSp>
                <p:nvCxnSpPr>
                  <p:cNvPr id="61" name="Straight Connector 6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rot="7200000">
                  <a:off x="4536332" y="2965890"/>
                  <a:ext cx="121774" cy="121774"/>
                  <a:chOff x="6140374" y="3349931"/>
                  <a:chExt cx="184225" cy="184225"/>
                </a:xfrm>
              </p:grpSpPr>
              <p:cxnSp>
                <p:nvCxnSpPr>
                  <p:cNvPr id="59" name="Straight Connector 5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rot="7200000">
                  <a:off x="5007816" y="3782952"/>
                  <a:ext cx="121774" cy="121774"/>
                  <a:chOff x="6140374" y="3349931"/>
                  <a:chExt cx="184225" cy="184225"/>
                </a:xfrm>
              </p:grpSpPr>
              <p:cxnSp>
                <p:nvCxnSpPr>
                  <p:cNvPr id="57" name="Straight Connector 56"/>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rot="7200000">
                  <a:off x="5243557" y="4191483"/>
                  <a:ext cx="121774" cy="121774"/>
                  <a:chOff x="6140374" y="3349931"/>
                  <a:chExt cx="184225" cy="184225"/>
                </a:xfrm>
              </p:grpSpPr>
              <p:cxnSp>
                <p:nvCxnSpPr>
                  <p:cNvPr id="55" name="Straight Connector 54"/>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rot="7200000">
                  <a:off x="5479301" y="4600014"/>
                  <a:ext cx="121774" cy="121774"/>
                  <a:chOff x="6140374" y="3349931"/>
                  <a:chExt cx="184225" cy="184225"/>
                </a:xfrm>
              </p:grpSpPr>
              <p:cxnSp>
                <p:nvCxnSpPr>
                  <p:cNvPr id="53" name="Straight Connector 52"/>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rot="7200000">
                  <a:off x="5715042" y="5008545"/>
                  <a:ext cx="121774" cy="121774"/>
                  <a:chOff x="6140374" y="3349931"/>
                  <a:chExt cx="184225" cy="184225"/>
                </a:xfrm>
              </p:grpSpPr>
              <p:cxnSp>
                <p:nvCxnSpPr>
                  <p:cNvPr id="51" name="Straight Connector 50"/>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rot="7200000">
                  <a:off x="4772074" y="3374421"/>
                  <a:ext cx="121774" cy="121774"/>
                  <a:chOff x="6140374" y="3349931"/>
                  <a:chExt cx="184225" cy="184225"/>
                </a:xfrm>
              </p:grpSpPr>
              <p:cxnSp>
                <p:nvCxnSpPr>
                  <p:cNvPr id="49" name="Straight Connector 48"/>
                  <p:cNvCxnSpPr/>
                  <p:nvPr/>
                </p:nvCxnSpPr>
                <p:spPr>
                  <a:xfrm rot="3600000">
                    <a:off x="6186430" y="3442044"/>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140374" y="3521816"/>
                    <a:ext cx="18422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grpSp>
          </p:grpSp>
          <p:sp>
            <p:nvSpPr>
              <p:cNvPr id="14" name="TextBox 13"/>
              <p:cNvSpPr txBox="1"/>
              <p:nvPr/>
            </p:nvSpPr>
            <p:spPr>
              <a:xfrm>
                <a:off x="8676043" y="1823418"/>
                <a:ext cx="1087670" cy="523220"/>
              </a:xfrm>
              <a:prstGeom prst="rect">
                <a:avLst/>
              </a:prstGeom>
              <a:noFill/>
            </p:spPr>
            <p:txBody>
              <a:bodyPr wrap="none" rtlCol="0">
                <a:spAutoFit/>
              </a:bodyPr>
              <a:lstStyle/>
              <a:p>
                <a:r>
                  <a:rPr lang="en-US" sz="2800" b="1" dirty="0" smtClean="0">
                    <a:solidFill>
                      <a:srgbClr val="0432FF"/>
                    </a:solidFill>
                  </a:rPr>
                  <a:t>Girdle</a:t>
                </a:r>
                <a:endParaRPr lang="en-US" sz="2800" b="1" dirty="0">
                  <a:solidFill>
                    <a:srgbClr val="0432FF"/>
                  </a:solidFill>
                </a:endParaRPr>
              </a:p>
            </p:txBody>
          </p:sp>
          <p:sp>
            <p:nvSpPr>
              <p:cNvPr id="15" name="TextBox 14"/>
              <p:cNvSpPr txBox="1"/>
              <p:nvPr/>
            </p:nvSpPr>
            <p:spPr>
              <a:xfrm>
                <a:off x="3180679" y="1716401"/>
                <a:ext cx="964367" cy="523221"/>
              </a:xfrm>
              <a:prstGeom prst="rect">
                <a:avLst/>
              </a:prstGeom>
              <a:noFill/>
            </p:spPr>
            <p:txBody>
              <a:bodyPr wrap="none" rtlCol="0">
                <a:spAutoFit/>
              </a:bodyPr>
              <a:lstStyle/>
              <a:p>
                <a:r>
                  <a:rPr lang="en-US" sz="2800" b="1" smtClean="0">
                    <a:solidFill>
                      <a:srgbClr val="0432FF"/>
                    </a:solidFill>
                  </a:rPr>
                  <a:t>Point</a:t>
                </a:r>
                <a:endParaRPr lang="en-US" sz="2800" b="1" dirty="0">
                  <a:solidFill>
                    <a:srgbClr val="0432FF"/>
                  </a:solidFill>
                </a:endParaRPr>
              </a:p>
            </p:txBody>
          </p:sp>
          <p:sp>
            <p:nvSpPr>
              <p:cNvPr id="16" name="TextBox 15"/>
              <p:cNvSpPr txBox="1"/>
              <p:nvPr/>
            </p:nvSpPr>
            <p:spPr>
              <a:xfrm>
                <a:off x="5674820" y="6216123"/>
                <a:ext cx="1433407" cy="523221"/>
              </a:xfrm>
              <a:prstGeom prst="rect">
                <a:avLst/>
              </a:prstGeom>
              <a:noFill/>
            </p:spPr>
            <p:txBody>
              <a:bodyPr wrap="none" rtlCol="0">
                <a:spAutoFit/>
              </a:bodyPr>
              <a:lstStyle/>
              <a:p>
                <a:r>
                  <a:rPr lang="en-US" sz="2800" b="1" smtClean="0">
                    <a:solidFill>
                      <a:srgbClr val="0432FF"/>
                    </a:solidFill>
                  </a:rPr>
                  <a:t>Random</a:t>
                </a:r>
                <a:endParaRPr lang="en-US" sz="2800" b="1" dirty="0">
                  <a:solidFill>
                    <a:srgbClr val="0432FF"/>
                  </a:solidFill>
                </a:endParaRPr>
              </a:p>
            </p:txBody>
          </p:sp>
          <mc:AlternateContent xmlns:mc="http://schemas.openxmlformats.org/markup-compatibility/2006" xmlns:a14="http://schemas.microsoft.com/office/drawing/2010/main">
            <mc:Choice Requires="a14">
              <p:sp>
                <p:nvSpPr>
                  <p:cNvPr id="17" name="TextBox 16"/>
                  <p:cNvSpPr txBox="1"/>
                  <p:nvPr/>
                </p:nvSpPr>
                <p:spPr>
                  <a:xfrm>
                    <a:off x="5792011" y="1633128"/>
                    <a:ext cx="1172500" cy="523220"/>
                  </a:xfrm>
                  <a:prstGeom prst="rect">
                    <a:avLst/>
                  </a:prstGeom>
                  <a:noFill/>
                </p:spPr>
                <p:txBody>
                  <a:bodyPr wrap="none" rtlCol="0">
                    <a:spAutoFit/>
                  </a:bodyPr>
                  <a:lstStyle/>
                  <a:p>
                    <a:pPr algn="ct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3</a:t>
                    </a:r>
                    <a:r>
                      <a:rPr lang="en-GB" sz="2800" b="1" dirty="0">
                        <a:solidFill>
                          <a:srgbClr val="0432FF"/>
                        </a:solidFill>
                        <a:ea typeface="Cambria Math" charset="0"/>
                        <a:cs typeface="Cambria Math" charset="0"/>
                      </a:rPr>
                      <a:t> </a:t>
                    </a:r>
                    <a14:m>
                      <m:oMath xmlns:m="http://schemas.openxmlformats.org/officeDocument/2006/math">
                        <m:r>
                          <a:rPr lang="en-GB" sz="2800" b="1" i="1">
                            <a:solidFill>
                              <a:srgbClr val="0432FF"/>
                            </a:solidFill>
                            <a:latin typeface="Cambria Math" charset="0"/>
                            <a:ea typeface="Cambria Math" charset="0"/>
                            <a:cs typeface="Cambria Math" charset="0"/>
                          </a:rPr>
                          <m:t>=</m:t>
                        </m:r>
                        <m:r>
                          <a:rPr lang="en-GB" sz="2800" b="1" i="1">
                            <a:solidFill>
                              <a:srgbClr val="0432FF"/>
                            </a:solidFill>
                            <a:latin typeface="Cambria Math" charset="0"/>
                            <a:ea typeface="Cambria Math" charset="0"/>
                            <a:cs typeface="Cambria Math" charset="0"/>
                          </a:rPr>
                          <m:t>𝟎</m:t>
                        </m:r>
                      </m:oMath>
                    </a14:m>
                    <a:endParaRPr lang="en-US" sz="2800" i="1" baseline="-25000" dirty="0">
                      <a:solidFill>
                        <a:srgbClr val="0432FF"/>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792011" y="1633128"/>
                    <a:ext cx="1172500" cy="523220"/>
                  </a:xfrm>
                  <a:prstGeom prst="rect">
                    <a:avLst/>
                  </a:prstGeom>
                  <a:blipFill rotWithShape="0">
                    <a:blip r:embed="rId4"/>
                    <a:stretch>
                      <a:fillRect b="-486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061822" y="4164761"/>
                    <a:ext cx="1175322" cy="523220"/>
                  </a:xfrm>
                  <a:prstGeom prst="rect">
                    <a:avLst/>
                  </a:prstGeom>
                  <a:noFill/>
                </p:spPr>
                <p:txBody>
                  <a:bodyPr wrap="none" rtlCol="0">
                    <a:spAutoFit/>
                  </a:bodyPr>
                  <a:lstStyle/>
                  <a:p>
                    <a:pPr algn="ct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2</a:t>
                    </a:r>
                    <a:r>
                      <a:rPr lang="en-GB" sz="2800" dirty="0" smtClean="0">
                        <a:solidFill>
                          <a:srgbClr val="0432FF"/>
                        </a:solidFill>
                      </a:rPr>
                      <a:t> = </a:t>
                    </a: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3</a:t>
                    </a:r>
                    <a:endParaRPr lang="en-US" sz="2800" i="1" baseline="-25000" dirty="0">
                      <a:solidFill>
                        <a:srgbClr val="0432FF"/>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4061822" y="4164761"/>
                    <a:ext cx="1175322" cy="523220"/>
                  </a:xfrm>
                  <a:prstGeom prst="rect">
                    <a:avLst/>
                  </a:prstGeom>
                  <a:blipFill rotWithShape="0">
                    <a:blip r:embed="rId5"/>
                    <a:stretch>
                      <a:fillRect t="-12162" r="-12575" b="-5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645913" y="4164761"/>
                    <a:ext cx="1175322" cy="523220"/>
                  </a:xfrm>
                  <a:prstGeom prst="rect">
                    <a:avLst/>
                  </a:prstGeom>
                  <a:noFill/>
                </p:spPr>
                <p:txBody>
                  <a:bodyPr wrap="none" rtlCol="0">
                    <a:spAutoFit/>
                  </a:bodyPr>
                  <a:lstStyle/>
                  <a:p>
                    <a:pPr algn="ct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1</a:t>
                    </a:r>
                    <a:r>
                      <a:rPr lang="en-GB" sz="2800" dirty="0" smtClean="0">
                        <a:solidFill>
                          <a:srgbClr val="0432FF"/>
                        </a:solidFill>
                      </a:rPr>
                      <a:t> = </a:t>
                    </a:r>
                    <a14:m>
                      <m:oMath xmlns:m="http://schemas.openxmlformats.org/officeDocument/2006/math">
                        <m:r>
                          <a:rPr lang="en-US" sz="2800" b="1" i="1">
                            <a:solidFill>
                              <a:srgbClr val="0432FF"/>
                            </a:solidFill>
                            <a:latin typeface="Cambria Math" charset="0"/>
                            <a:ea typeface="Cambria Math" charset="0"/>
                            <a:cs typeface="Cambria Math" charset="0"/>
                          </a:rPr>
                          <m:t>𝝀</m:t>
                        </m:r>
                      </m:oMath>
                    </a14:m>
                    <a:r>
                      <a:rPr lang="en-GB" sz="2800" i="1" baseline="-25000" dirty="0" smtClean="0">
                        <a:solidFill>
                          <a:srgbClr val="0432FF"/>
                        </a:solidFill>
                      </a:rPr>
                      <a:t>2</a:t>
                    </a:r>
                    <a:endParaRPr lang="en-US" sz="2800" i="1" baseline="-25000" dirty="0">
                      <a:solidFill>
                        <a:srgbClr val="0432FF"/>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7645913" y="4164761"/>
                    <a:ext cx="1175322" cy="523220"/>
                  </a:xfrm>
                  <a:prstGeom prst="rect">
                    <a:avLst/>
                  </a:prstGeom>
                  <a:blipFill rotWithShape="0">
                    <a:blip r:embed="rId6"/>
                    <a:stretch>
                      <a:fillRect t="-12162" r="-13253" b="-54054"/>
                    </a:stretch>
                  </a:blipFill>
                </p:spPr>
                <p:txBody>
                  <a:bodyPr/>
                  <a:lstStyle/>
                  <a:p>
                    <a:r>
                      <a:rPr lang="en-US">
                        <a:noFill/>
                      </a:rPr>
                      <a:t> </a:t>
                    </a:r>
                  </a:p>
                </p:txBody>
              </p:sp>
            </mc:Fallback>
          </mc:AlternateContent>
        </p:grpSp>
        <p:sp>
          <p:nvSpPr>
            <p:cNvPr id="142" name="Oval 141"/>
            <p:cNvSpPr/>
            <p:nvPr/>
          </p:nvSpPr>
          <p:spPr>
            <a:xfrm>
              <a:off x="4841054" y="2151306"/>
              <a:ext cx="140114" cy="14011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6434364" y="1672811"/>
            <a:ext cx="5637540" cy="4824808"/>
            <a:chOff x="5845700" y="1436143"/>
            <a:chExt cx="6226204" cy="5328608"/>
          </a:xfrm>
        </p:grpSpPr>
        <p:grpSp>
          <p:nvGrpSpPr>
            <p:cNvPr id="106" name="Group 105"/>
            <p:cNvGrpSpPr/>
            <p:nvPr/>
          </p:nvGrpSpPr>
          <p:grpSpPr>
            <a:xfrm>
              <a:off x="5845700" y="1436143"/>
              <a:ext cx="6226204" cy="5328608"/>
              <a:chOff x="5716608" y="1425388"/>
              <a:chExt cx="6226204" cy="5328608"/>
            </a:xfrm>
          </p:grpSpPr>
          <p:grpSp>
            <p:nvGrpSpPr>
              <p:cNvPr id="107" name="Group 106"/>
              <p:cNvGrpSpPr/>
              <p:nvPr/>
            </p:nvGrpSpPr>
            <p:grpSpPr>
              <a:xfrm>
                <a:off x="7132319" y="2221454"/>
                <a:ext cx="3349216" cy="3313356"/>
                <a:chOff x="5626249" y="2597971"/>
                <a:chExt cx="3349216" cy="3313356"/>
              </a:xfrm>
            </p:grpSpPr>
            <p:grpSp>
              <p:nvGrpSpPr>
                <p:cNvPr id="130" name="Group 129"/>
                <p:cNvGrpSpPr/>
                <p:nvPr/>
              </p:nvGrpSpPr>
              <p:grpSpPr>
                <a:xfrm>
                  <a:off x="5637007" y="2597971"/>
                  <a:ext cx="3313356" cy="3313356"/>
                  <a:chOff x="4464423" y="1920240"/>
                  <a:chExt cx="3313356" cy="3313356"/>
                </a:xfrm>
              </p:grpSpPr>
              <p:cxnSp>
                <p:nvCxnSpPr>
                  <p:cNvPr id="140" name="Straight Connector 139"/>
                  <p:cNvCxnSpPr/>
                  <p:nvPr/>
                </p:nvCxnSpPr>
                <p:spPr>
                  <a:xfrm>
                    <a:off x="4464423" y="1920240"/>
                    <a:ext cx="0" cy="3313356"/>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5400000">
                    <a:off x="6121101" y="3576917"/>
                    <a:ext cx="0" cy="3313356"/>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grpSp>
            <p:cxnSp>
              <p:nvCxnSpPr>
                <p:cNvPr id="131" name="Straight Connector 130"/>
                <p:cNvCxnSpPr/>
                <p:nvPr/>
              </p:nvCxnSpPr>
              <p:spPr>
                <a:xfrm flipV="1">
                  <a:off x="5637007" y="2624866"/>
                  <a:ext cx="677732" cy="3281082"/>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5647765" y="2648174"/>
                  <a:ext cx="1658471" cy="3236259"/>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5647765" y="2628453"/>
                  <a:ext cx="3327700" cy="3245222"/>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5647765" y="4313817"/>
                  <a:ext cx="3259567" cy="1581374"/>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5637007" y="5276626"/>
                  <a:ext cx="3272118" cy="629322"/>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5626249" y="4593515"/>
                  <a:ext cx="1312433" cy="1301676"/>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5628043" y="3282875"/>
                  <a:ext cx="2698376" cy="2623073"/>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6329083" y="2649967"/>
                  <a:ext cx="2632037" cy="2632038"/>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7621793" y="2608729"/>
                  <a:ext cx="1307054" cy="1317812"/>
                </a:xfrm>
                <a:prstGeom prst="line">
                  <a:avLst/>
                </a:prstGeom>
                <a:ln w="19050">
                  <a:solidFill>
                    <a:srgbClr val="0432FF"/>
                  </a:solidFill>
                </a:ln>
              </p:spPr>
              <p:style>
                <a:lnRef idx="1">
                  <a:schemeClr val="accent1"/>
                </a:lnRef>
                <a:fillRef idx="0">
                  <a:schemeClr val="accent1"/>
                </a:fillRef>
                <a:effectRef idx="0">
                  <a:schemeClr val="accent1"/>
                </a:effectRef>
                <a:fontRef idx="minor">
                  <a:schemeClr val="tx1"/>
                </a:fontRef>
              </p:style>
            </p:cxnSp>
          </p:grpSp>
          <p:sp>
            <p:nvSpPr>
              <p:cNvPr id="108" name="TextBox 107"/>
              <p:cNvSpPr txBox="1"/>
              <p:nvPr/>
            </p:nvSpPr>
            <p:spPr>
              <a:xfrm>
                <a:off x="7390503" y="1818042"/>
                <a:ext cx="800219" cy="461665"/>
              </a:xfrm>
              <a:prstGeom prst="rect">
                <a:avLst/>
              </a:prstGeom>
              <a:noFill/>
            </p:spPr>
            <p:txBody>
              <a:bodyPr wrap="none" rtlCol="0">
                <a:spAutoFit/>
              </a:bodyPr>
              <a:lstStyle/>
              <a:p>
                <a:r>
                  <a:rPr lang="en-US" sz="2400" b="1" smtClean="0">
                    <a:solidFill>
                      <a:srgbClr val="0432FF"/>
                    </a:solidFill>
                  </a:rPr>
                  <a:t>K = 5</a:t>
                </a:r>
                <a:endParaRPr lang="en-US" sz="2400" b="1">
                  <a:solidFill>
                    <a:srgbClr val="0432FF"/>
                  </a:solidFill>
                </a:endParaRPr>
              </a:p>
            </p:txBody>
          </p:sp>
          <p:sp>
            <p:nvSpPr>
              <p:cNvPr id="109" name="TextBox 108"/>
              <p:cNvSpPr txBox="1"/>
              <p:nvPr/>
            </p:nvSpPr>
            <p:spPr>
              <a:xfrm>
                <a:off x="8338969" y="1809077"/>
                <a:ext cx="800219" cy="461665"/>
              </a:xfrm>
              <a:prstGeom prst="rect">
                <a:avLst/>
              </a:prstGeom>
              <a:noFill/>
            </p:spPr>
            <p:txBody>
              <a:bodyPr wrap="none" rtlCol="0">
                <a:spAutoFit/>
              </a:bodyPr>
              <a:lstStyle/>
              <a:p>
                <a:r>
                  <a:rPr lang="en-US" sz="2400" b="1" smtClean="0">
                    <a:solidFill>
                      <a:srgbClr val="0432FF"/>
                    </a:solidFill>
                  </a:rPr>
                  <a:t>K = 2</a:t>
                </a:r>
                <a:endParaRPr lang="en-US" sz="2400" b="1">
                  <a:solidFill>
                    <a:srgbClr val="0432FF"/>
                  </a:solidFill>
                </a:endParaRPr>
              </a:p>
            </p:txBody>
          </p:sp>
          <p:sp>
            <p:nvSpPr>
              <p:cNvPr id="110" name="TextBox 109"/>
              <p:cNvSpPr txBox="1"/>
              <p:nvPr/>
            </p:nvSpPr>
            <p:spPr>
              <a:xfrm>
                <a:off x="9986682" y="1800113"/>
                <a:ext cx="800219" cy="461665"/>
              </a:xfrm>
              <a:prstGeom prst="rect">
                <a:avLst/>
              </a:prstGeom>
              <a:noFill/>
            </p:spPr>
            <p:txBody>
              <a:bodyPr wrap="none" rtlCol="0">
                <a:spAutoFit/>
              </a:bodyPr>
              <a:lstStyle/>
              <a:p>
                <a:r>
                  <a:rPr lang="en-US" sz="2400" b="1" dirty="0" smtClean="0">
                    <a:solidFill>
                      <a:srgbClr val="0432FF"/>
                    </a:solidFill>
                  </a:rPr>
                  <a:t>K = 1</a:t>
                </a:r>
                <a:endParaRPr lang="en-US" sz="2400" b="1" dirty="0">
                  <a:solidFill>
                    <a:srgbClr val="0432FF"/>
                  </a:solidFill>
                </a:endParaRPr>
              </a:p>
            </p:txBody>
          </p:sp>
          <p:sp>
            <p:nvSpPr>
              <p:cNvPr id="111" name="TextBox 110"/>
              <p:cNvSpPr txBox="1"/>
              <p:nvPr/>
            </p:nvSpPr>
            <p:spPr>
              <a:xfrm>
                <a:off x="10461811" y="3566160"/>
                <a:ext cx="1037463" cy="461665"/>
              </a:xfrm>
              <a:prstGeom prst="rect">
                <a:avLst/>
              </a:prstGeom>
              <a:noFill/>
            </p:spPr>
            <p:txBody>
              <a:bodyPr wrap="none" rtlCol="0">
                <a:spAutoFit/>
              </a:bodyPr>
              <a:lstStyle/>
              <a:p>
                <a:r>
                  <a:rPr lang="en-US" sz="2400" b="1" smtClean="0">
                    <a:solidFill>
                      <a:srgbClr val="0432FF"/>
                    </a:solidFill>
                  </a:rPr>
                  <a:t>K = 0.5</a:t>
                </a:r>
                <a:endParaRPr lang="en-US" sz="2400" b="1">
                  <a:solidFill>
                    <a:srgbClr val="0432FF"/>
                  </a:solidFill>
                </a:endParaRPr>
              </a:p>
            </p:txBody>
          </p:sp>
          <p:sp>
            <p:nvSpPr>
              <p:cNvPr id="112" name="TextBox 111"/>
              <p:cNvSpPr txBox="1"/>
              <p:nvPr/>
            </p:nvSpPr>
            <p:spPr>
              <a:xfrm>
                <a:off x="10431331" y="4611445"/>
                <a:ext cx="1037463" cy="461665"/>
              </a:xfrm>
              <a:prstGeom prst="rect">
                <a:avLst/>
              </a:prstGeom>
              <a:noFill/>
            </p:spPr>
            <p:txBody>
              <a:bodyPr wrap="none" rtlCol="0">
                <a:spAutoFit/>
              </a:bodyPr>
              <a:lstStyle/>
              <a:p>
                <a:r>
                  <a:rPr lang="en-US" sz="2400" b="1" dirty="0" smtClean="0">
                    <a:solidFill>
                      <a:srgbClr val="0432FF"/>
                    </a:solidFill>
                  </a:rPr>
                  <a:t>K </a:t>
                </a:r>
                <a:r>
                  <a:rPr lang="en-US" sz="2400" b="1" smtClean="0">
                    <a:solidFill>
                      <a:srgbClr val="0432FF"/>
                    </a:solidFill>
                  </a:rPr>
                  <a:t>= 0.2</a:t>
                </a:r>
                <a:endParaRPr lang="en-US" sz="2400" b="1" dirty="0">
                  <a:solidFill>
                    <a:srgbClr val="0432FF"/>
                  </a:solidFill>
                </a:endParaRPr>
              </a:p>
            </p:txBody>
          </p:sp>
          <p:sp>
            <p:nvSpPr>
              <p:cNvPr id="113" name="TextBox 112"/>
              <p:cNvSpPr txBox="1"/>
              <p:nvPr/>
            </p:nvSpPr>
            <p:spPr>
              <a:xfrm>
                <a:off x="8191948" y="1425388"/>
                <a:ext cx="1363130" cy="523220"/>
              </a:xfrm>
              <a:prstGeom prst="rect">
                <a:avLst/>
              </a:prstGeom>
              <a:noFill/>
            </p:spPr>
            <p:txBody>
              <a:bodyPr wrap="none" rtlCol="0">
                <a:spAutoFit/>
              </a:bodyPr>
              <a:lstStyle/>
              <a:p>
                <a:r>
                  <a:rPr lang="en-US" sz="2800" b="1" dirty="0" smtClean="0">
                    <a:solidFill>
                      <a:srgbClr val="0432FF"/>
                    </a:solidFill>
                  </a:rPr>
                  <a:t>Clusters</a:t>
                </a:r>
                <a:endParaRPr lang="en-US" sz="2800" b="1" dirty="0">
                  <a:solidFill>
                    <a:srgbClr val="0432FF"/>
                  </a:solidFill>
                </a:endParaRPr>
              </a:p>
            </p:txBody>
          </p:sp>
          <p:sp>
            <p:nvSpPr>
              <p:cNvPr id="114" name="TextBox 113"/>
              <p:cNvSpPr txBox="1"/>
              <p:nvPr/>
            </p:nvSpPr>
            <p:spPr>
              <a:xfrm rot="5400000">
                <a:off x="11066033" y="3815379"/>
                <a:ext cx="1230337" cy="523220"/>
              </a:xfrm>
              <a:prstGeom prst="rect">
                <a:avLst/>
              </a:prstGeom>
              <a:noFill/>
            </p:spPr>
            <p:txBody>
              <a:bodyPr wrap="none" rtlCol="0">
                <a:spAutoFit/>
              </a:bodyPr>
              <a:lstStyle/>
              <a:p>
                <a:r>
                  <a:rPr lang="en-US" sz="2800" b="1" smtClean="0">
                    <a:solidFill>
                      <a:srgbClr val="0432FF"/>
                    </a:solidFill>
                  </a:rPr>
                  <a:t>Girdles</a:t>
                </a:r>
                <a:endParaRPr lang="en-US" sz="2800" b="1" dirty="0">
                  <a:solidFill>
                    <a:srgbClr val="0432FF"/>
                  </a:solidFill>
                </a:endParaRPr>
              </a:p>
            </p:txBody>
          </p:sp>
          <p:sp>
            <p:nvSpPr>
              <p:cNvPr id="115" name="TextBox 114"/>
              <p:cNvSpPr txBox="1"/>
              <p:nvPr/>
            </p:nvSpPr>
            <p:spPr>
              <a:xfrm>
                <a:off x="6803314" y="2002715"/>
                <a:ext cx="340158" cy="461665"/>
              </a:xfrm>
              <a:prstGeom prst="rect">
                <a:avLst/>
              </a:prstGeom>
              <a:noFill/>
            </p:spPr>
            <p:txBody>
              <a:bodyPr wrap="none" rtlCol="0">
                <a:spAutoFit/>
              </a:bodyPr>
              <a:lstStyle/>
              <a:p>
                <a:pPr algn="ctr"/>
                <a:r>
                  <a:rPr lang="en-US" sz="2400" b="1" smtClean="0">
                    <a:solidFill>
                      <a:srgbClr val="0432FF"/>
                    </a:solidFill>
                  </a:rPr>
                  <a:t>5</a:t>
                </a:r>
                <a:endParaRPr lang="en-US" sz="2400" b="1">
                  <a:solidFill>
                    <a:srgbClr val="0432FF"/>
                  </a:solidFill>
                </a:endParaRPr>
              </a:p>
            </p:txBody>
          </p:sp>
          <p:sp>
            <p:nvSpPr>
              <p:cNvPr id="116" name="TextBox 115"/>
              <p:cNvSpPr txBox="1"/>
              <p:nvPr/>
            </p:nvSpPr>
            <p:spPr>
              <a:xfrm>
                <a:off x="6803314" y="2658036"/>
                <a:ext cx="340158" cy="461665"/>
              </a:xfrm>
              <a:prstGeom prst="rect">
                <a:avLst/>
              </a:prstGeom>
              <a:noFill/>
            </p:spPr>
            <p:txBody>
              <a:bodyPr wrap="none" rtlCol="0">
                <a:spAutoFit/>
              </a:bodyPr>
              <a:lstStyle/>
              <a:p>
                <a:pPr algn="ctr"/>
                <a:r>
                  <a:rPr lang="en-US" sz="2400" b="1">
                    <a:solidFill>
                      <a:srgbClr val="0432FF"/>
                    </a:solidFill>
                  </a:rPr>
                  <a:t>4</a:t>
                </a:r>
              </a:p>
            </p:txBody>
          </p:sp>
          <p:sp>
            <p:nvSpPr>
              <p:cNvPr id="117" name="TextBox 116"/>
              <p:cNvSpPr txBox="1"/>
              <p:nvPr/>
            </p:nvSpPr>
            <p:spPr>
              <a:xfrm>
                <a:off x="6803314" y="3313357"/>
                <a:ext cx="340158" cy="461665"/>
              </a:xfrm>
              <a:prstGeom prst="rect">
                <a:avLst/>
              </a:prstGeom>
              <a:noFill/>
            </p:spPr>
            <p:txBody>
              <a:bodyPr wrap="none" rtlCol="0">
                <a:spAutoFit/>
              </a:bodyPr>
              <a:lstStyle/>
              <a:p>
                <a:pPr algn="ctr"/>
                <a:r>
                  <a:rPr lang="en-US" sz="2400" b="1" dirty="0" smtClean="0">
                    <a:solidFill>
                      <a:srgbClr val="0432FF"/>
                    </a:solidFill>
                  </a:rPr>
                  <a:t>3</a:t>
                </a:r>
                <a:endParaRPr lang="en-US" sz="2400" b="1" dirty="0">
                  <a:solidFill>
                    <a:srgbClr val="0432FF"/>
                  </a:solidFill>
                </a:endParaRPr>
              </a:p>
            </p:txBody>
          </p:sp>
          <p:sp>
            <p:nvSpPr>
              <p:cNvPr id="118" name="TextBox 117"/>
              <p:cNvSpPr txBox="1"/>
              <p:nvPr/>
            </p:nvSpPr>
            <p:spPr>
              <a:xfrm>
                <a:off x="6803314" y="3968678"/>
                <a:ext cx="340158" cy="461665"/>
              </a:xfrm>
              <a:prstGeom prst="rect">
                <a:avLst/>
              </a:prstGeom>
              <a:noFill/>
            </p:spPr>
            <p:txBody>
              <a:bodyPr wrap="none" rtlCol="0">
                <a:spAutoFit/>
              </a:bodyPr>
              <a:lstStyle/>
              <a:p>
                <a:pPr algn="ctr"/>
                <a:r>
                  <a:rPr lang="en-US" sz="2400" b="1" smtClean="0">
                    <a:solidFill>
                      <a:srgbClr val="0432FF"/>
                    </a:solidFill>
                  </a:rPr>
                  <a:t>2</a:t>
                </a:r>
                <a:endParaRPr lang="en-US" sz="2400" b="1" dirty="0">
                  <a:solidFill>
                    <a:srgbClr val="0432FF"/>
                  </a:solidFill>
                </a:endParaRPr>
              </a:p>
            </p:txBody>
          </p:sp>
          <p:sp>
            <p:nvSpPr>
              <p:cNvPr id="119" name="TextBox 118"/>
              <p:cNvSpPr txBox="1"/>
              <p:nvPr/>
            </p:nvSpPr>
            <p:spPr>
              <a:xfrm>
                <a:off x="6803314" y="4623997"/>
                <a:ext cx="340158" cy="461665"/>
              </a:xfrm>
              <a:prstGeom prst="rect">
                <a:avLst/>
              </a:prstGeom>
              <a:noFill/>
            </p:spPr>
            <p:txBody>
              <a:bodyPr wrap="none" rtlCol="0">
                <a:spAutoFit/>
              </a:bodyPr>
              <a:lstStyle/>
              <a:p>
                <a:pPr algn="ctr"/>
                <a:r>
                  <a:rPr lang="en-US" sz="2400" b="1">
                    <a:solidFill>
                      <a:srgbClr val="0432FF"/>
                    </a:solidFill>
                  </a:rPr>
                  <a:t>1</a:t>
                </a:r>
                <a:endParaRPr lang="en-US" sz="2400" b="1" dirty="0">
                  <a:solidFill>
                    <a:srgbClr val="0432FF"/>
                  </a:solidFill>
                </a:endParaRPr>
              </a:p>
            </p:txBody>
          </p:sp>
          <p:sp>
            <p:nvSpPr>
              <p:cNvPr id="120" name="TextBox 119"/>
              <p:cNvSpPr txBox="1"/>
              <p:nvPr/>
            </p:nvSpPr>
            <p:spPr>
              <a:xfrm>
                <a:off x="10212591" y="5475643"/>
                <a:ext cx="340158" cy="461665"/>
              </a:xfrm>
              <a:prstGeom prst="rect">
                <a:avLst/>
              </a:prstGeom>
              <a:noFill/>
            </p:spPr>
            <p:txBody>
              <a:bodyPr wrap="none" rtlCol="0">
                <a:spAutoFit/>
              </a:bodyPr>
              <a:lstStyle/>
              <a:p>
                <a:pPr algn="ctr"/>
                <a:r>
                  <a:rPr lang="en-US" sz="2400" b="1" smtClean="0">
                    <a:solidFill>
                      <a:srgbClr val="0432FF"/>
                    </a:solidFill>
                  </a:rPr>
                  <a:t>5</a:t>
                </a:r>
                <a:endParaRPr lang="en-US" sz="2400" b="1">
                  <a:solidFill>
                    <a:srgbClr val="0432FF"/>
                  </a:solidFill>
                </a:endParaRPr>
              </a:p>
            </p:txBody>
          </p:sp>
          <p:sp>
            <p:nvSpPr>
              <p:cNvPr id="121" name="TextBox 120"/>
              <p:cNvSpPr txBox="1"/>
              <p:nvPr/>
            </p:nvSpPr>
            <p:spPr>
              <a:xfrm>
                <a:off x="9544720" y="5475643"/>
                <a:ext cx="340158" cy="461665"/>
              </a:xfrm>
              <a:prstGeom prst="rect">
                <a:avLst/>
              </a:prstGeom>
              <a:noFill/>
            </p:spPr>
            <p:txBody>
              <a:bodyPr wrap="none" rtlCol="0">
                <a:spAutoFit/>
              </a:bodyPr>
              <a:lstStyle/>
              <a:p>
                <a:pPr algn="ctr"/>
                <a:r>
                  <a:rPr lang="en-US" sz="2400" b="1">
                    <a:solidFill>
                      <a:srgbClr val="0432FF"/>
                    </a:solidFill>
                  </a:rPr>
                  <a:t>4</a:t>
                </a:r>
              </a:p>
            </p:txBody>
          </p:sp>
          <p:sp>
            <p:nvSpPr>
              <p:cNvPr id="122" name="TextBox 121"/>
              <p:cNvSpPr txBox="1"/>
              <p:nvPr/>
            </p:nvSpPr>
            <p:spPr>
              <a:xfrm>
                <a:off x="8876849" y="5475643"/>
                <a:ext cx="340158" cy="461665"/>
              </a:xfrm>
              <a:prstGeom prst="rect">
                <a:avLst/>
              </a:prstGeom>
              <a:noFill/>
            </p:spPr>
            <p:txBody>
              <a:bodyPr wrap="none" rtlCol="0">
                <a:spAutoFit/>
              </a:bodyPr>
              <a:lstStyle/>
              <a:p>
                <a:pPr algn="ctr"/>
                <a:r>
                  <a:rPr lang="en-US" sz="2400" b="1" dirty="0" smtClean="0">
                    <a:solidFill>
                      <a:srgbClr val="0432FF"/>
                    </a:solidFill>
                  </a:rPr>
                  <a:t>3</a:t>
                </a:r>
                <a:endParaRPr lang="en-US" sz="2400" b="1" dirty="0">
                  <a:solidFill>
                    <a:srgbClr val="0432FF"/>
                  </a:solidFill>
                </a:endParaRPr>
              </a:p>
            </p:txBody>
          </p:sp>
          <p:sp>
            <p:nvSpPr>
              <p:cNvPr id="123" name="TextBox 122"/>
              <p:cNvSpPr txBox="1"/>
              <p:nvPr/>
            </p:nvSpPr>
            <p:spPr>
              <a:xfrm>
                <a:off x="8208979" y="5475643"/>
                <a:ext cx="340158" cy="461665"/>
              </a:xfrm>
              <a:prstGeom prst="rect">
                <a:avLst/>
              </a:prstGeom>
              <a:noFill/>
            </p:spPr>
            <p:txBody>
              <a:bodyPr wrap="none" rtlCol="0">
                <a:spAutoFit/>
              </a:bodyPr>
              <a:lstStyle/>
              <a:p>
                <a:pPr algn="ctr"/>
                <a:r>
                  <a:rPr lang="en-US" sz="2400" b="1" smtClean="0">
                    <a:solidFill>
                      <a:srgbClr val="0432FF"/>
                    </a:solidFill>
                  </a:rPr>
                  <a:t>2</a:t>
                </a:r>
                <a:endParaRPr lang="en-US" sz="2400" b="1" dirty="0">
                  <a:solidFill>
                    <a:srgbClr val="0432FF"/>
                  </a:solidFill>
                </a:endParaRPr>
              </a:p>
            </p:txBody>
          </p:sp>
          <p:sp>
            <p:nvSpPr>
              <p:cNvPr id="124" name="TextBox 123"/>
              <p:cNvSpPr txBox="1"/>
              <p:nvPr/>
            </p:nvSpPr>
            <p:spPr>
              <a:xfrm>
                <a:off x="7541109" y="5475643"/>
                <a:ext cx="340158" cy="461665"/>
              </a:xfrm>
              <a:prstGeom prst="rect">
                <a:avLst/>
              </a:prstGeom>
              <a:noFill/>
            </p:spPr>
            <p:txBody>
              <a:bodyPr wrap="none" rtlCol="0">
                <a:spAutoFit/>
              </a:bodyPr>
              <a:lstStyle/>
              <a:p>
                <a:pPr algn="ctr"/>
                <a:r>
                  <a:rPr lang="en-US" sz="2400" b="1">
                    <a:solidFill>
                      <a:srgbClr val="0432FF"/>
                    </a:solidFill>
                  </a:rPr>
                  <a:t>1</a:t>
                </a:r>
                <a:endParaRPr lang="en-US" sz="2400" b="1" dirty="0">
                  <a:solidFill>
                    <a:srgbClr val="0432FF"/>
                  </a:solidFill>
                </a:endParaRPr>
              </a:p>
            </p:txBody>
          </p:sp>
          <p:sp>
            <p:nvSpPr>
              <p:cNvPr id="125" name="TextBox 124"/>
              <p:cNvSpPr txBox="1"/>
              <p:nvPr/>
            </p:nvSpPr>
            <p:spPr>
              <a:xfrm>
                <a:off x="7833359" y="4627580"/>
                <a:ext cx="795411" cy="461665"/>
              </a:xfrm>
              <a:prstGeom prst="rect">
                <a:avLst/>
              </a:prstGeom>
              <a:noFill/>
            </p:spPr>
            <p:txBody>
              <a:bodyPr wrap="none" rtlCol="0">
                <a:spAutoFit/>
              </a:bodyPr>
              <a:lstStyle/>
              <a:p>
                <a:r>
                  <a:rPr lang="en-US" sz="2400" b="1" smtClean="0">
                    <a:solidFill>
                      <a:srgbClr val="0432FF"/>
                    </a:solidFill>
                  </a:rPr>
                  <a:t>C = 2</a:t>
                </a:r>
                <a:endParaRPr lang="en-US" sz="2400" b="1" dirty="0">
                  <a:solidFill>
                    <a:srgbClr val="0432FF"/>
                  </a:solidFill>
                </a:endParaRPr>
              </a:p>
            </p:txBody>
          </p:sp>
          <p:sp>
            <p:nvSpPr>
              <p:cNvPr id="126" name="TextBox 125"/>
              <p:cNvSpPr txBox="1"/>
              <p:nvPr/>
            </p:nvSpPr>
            <p:spPr>
              <a:xfrm>
                <a:off x="8512884" y="3973157"/>
                <a:ext cx="795411" cy="461665"/>
              </a:xfrm>
              <a:prstGeom prst="rect">
                <a:avLst/>
              </a:prstGeom>
              <a:noFill/>
            </p:spPr>
            <p:txBody>
              <a:bodyPr wrap="none" rtlCol="0">
                <a:spAutoFit/>
              </a:bodyPr>
              <a:lstStyle/>
              <a:p>
                <a:r>
                  <a:rPr lang="en-US" sz="2400" b="1" smtClean="0">
                    <a:solidFill>
                      <a:srgbClr val="0432FF"/>
                    </a:solidFill>
                  </a:rPr>
                  <a:t>C = 4</a:t>
                </a:r>
                <a:endParaRPr lang="en-US" sz="2400" b="1" dirty="0">
                  <a:solidFill>
                    <a:srgbClr val="0432FF"/>
                  </a:solidFill>
                </a:endParaRPr>
              </a:p>
            </p:txBody>
          </p:sp>
          <p:sp>
            <p:nvSpPr>
              <p:cNvPr id="127" name="TextBox 126"/>
              <p:cNvSpPr txBox="1"/>
              <p:nvPr/>
            </p:nvSpPr>
            <p:spPr>
              <a:xfrm>
                <a:off x="9170893" y="3318733"/>
                <a:ext cx="795411" cy="461665"/>
              </a:xfrm>
              <a:prstGeom prst="rect">
                <a:avLst/>
              </a:prstGeom>
              <a:noFill/>
            </p:spPr>
            <p:txBody>
              <a:bodyPr wrap="none" rtlCol="0">
                <a:spAutoFit/>
              </a:bodyPr>
              <a:lstStyle/>
              <a:p>
                <a:r>
                  <a:rPr lang="en-US" sz="2400" b="1" smtClean="0">
                    <a:solidFill>
                      <a:srgbClr val="0432FF"/>
                    </a:solidFill>
                  </a:rPr>
                  <a:t>C = 6</a:t>
                </a:r>
                <a:endParaRPr lang="en-US" sz="2400" b="1" dirty="0">
                  <a:solidFill>
                    <a:srgbClr val="0432FF"/>
                  </a:solidFill>
                </a:endParaRPr>
              </a:p>
            </p:txBody>
          </p:sp>
          <mc:AlternateContent xmlns:mc="http://schemas.openxmlformats.org/markup-compatibility/2006" xmlns:a14="http://schemas.microsoft.com/office/drawing/2010/main">
            <mc:Choice Requires="a14">
              <p:sp>
                <p:nvSpPr>
                  <p:cNvPr id="128" name="TextBox 127"/>
                  <p:cNvSpPr txBox="1"/>
                  <p:nvPr/>
                </p:nvSpPr>
                <p:spPr>
                  <a:xfrm>
                    <a:off x="5716608" y="3438172"/>
                    <a:ext cx="1208600" cy="88992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sz="2800" b="1" i="1" smtClean="0">
                                  <a:solidFill>
                                    <a:srgbClr val="0432FF"/>
                                  </a:solidFill>
                                  <a:latin typeface="Cambria Math" charset="0"/>
                                </a:rPr>
                              </m:ctrlPr>
                            </m:funcPr>
                            <m:fName>
                              <m:r>
                                <a:rPr lang="en-US" sz="2800" b="1" i="0" smtClean="0">
                                  <a:solidFill>
                                    <a:srgbClr val="0432FF"/>
                                  </a:solidFill>
                                  <a:latin typeface="Cambria Math" charset="0"/>
                                </a:rPr>
                                <m:t>𝐥𝐧</m:t>
                              </m:r>
                            </m:fName>
                            <m:e>
                              <m:d>
                                <m:dPr>
                                  <m:ctrlPr>
                                    <a:rPr lang="is-IS" sz="2800" b="1" i="1" smtClean="0">
                                      <a:solidFill>
                                        <a:srgbClr val="0432FF"/>
                                      </a:solidFill>
                                      <a:latin typeface="Cambria Math" charset="0"/>
                                    </a:rPr>
                                  </m:ctrlPr>
                                </m:dPr>
                                <m:e>
                                  <m:f>
                                    <m:fPr>
                                      <m:ctrlPr>
                                        <a:rPr lang="bg-BG" sz="2800" b="1" i="1" smtClean="0">
                                          <a:solidFill>
                                            <a:srgbClr val="0432FF"/>
                                          </a:solidFill>
                                          <a:latin typeface="Cambria Math" charset="0"/>
                                        </a:rPr>
                                      </m:ctrlPr>
                                    </m:fPr>
                                    <m:num>
                                      <m:sSub>
                                        <m:sSubPr>
                                          <m:ctrlPr>
                                            <a:rPr lang="en-US" sz="2800" b="1" i="1" smtClean="0">
                                              <a:solidFill>
                                                <a:srgbClr val="0432FF"/>
                                              </a:solidFill>
                                              <a:latin typeface="Cambria Math" charset="0"/>
                                            </a:rPr>
                                          </m:ctrlPr>
                                        </m:sSubPr>
                                        <m:e>
                                          <m:r>
                                            <a:rPr lang="en-US" sz="2800" b="1" i="1" smtClean="0">
                                              <a:solidFill>
                                                <a:srgbClr val="0432FF"/>
                                              </a:solidFill>
                                              <a:latin typeface="Cambria Math" charset="0"/>
                                              <a:ea typeface="Cambria Math" charset="0"/>
                                              <a:cs typeface="Cambria Math" charset="0"/>
                                            </a:rPr>
                                            <m:t>𝝀</m:t>
                                          </m:r>
                                        </m:e>
                                        <m:sub>
                                          <m:r>
                                            <a:rPr lang="en-GB" sz="2800" b="1" i="1" smtClean="0">
                                              <a:solidFill>
                                                <a:srgbClr val="0432FF"/>
                                              </a:solidFill>
                                              <a:latin typeface="Cambria Math" charset="0"/>
                                            </a:rPr>
                                            <m:t>𝟏</m:t>
                                          </m:r>
                                        </m:sub>
                                      </m:sSub>
                                    </m:num>
                                    <m:den>
                                      <m:sSub>
                                        <m:sSubPr>
                                          <m:ctrlPr>
                                            <a:rPr lang="en-US" sz="2800" b="1" i="1" smtClean="0">
                                              <a:solidFill>
                                                <a:srgbClr val="0432FF"/>
                                              </a:solidFill>
                                              <a:latin typeface="Cambria Math" charset="0"/>
                                            </a:rPr>
                                          </m:ctrlPr>
                                        </m:sSubPr>
                                        <m:e>
                                          <m:r>
                                            <a:rPr lang="en-US" sz="2800" b="1" i="1" smtClean="0">
                                              <a:solidFill>
                                                <a:srgbClr val="0432FF"/>
                                              </a:solidFill>
                                              <a:latin typeface="Cambria Math" charset="0"/>
                                              <a:ea typeface="Cambria Math" charset="0"/>
                                              <a:cs typeface="Cambria Math" charset="0"/>
                                            </a:rPr>
                                            <m:t>𝝀</m:t>
                                          </m:r>
                                        </m:e>
                                        <m:sub>
                                          <m:r>
                                            <a:rPr lang="en-GB" sz="2800" b="1" i="1" smtClean="0">
                                              <a:solidFill>
                                                <a:srgbClr val="0432FF"/>
                                              </a:solidFill>
                                              <a:latin typeface="Cambria Math" charset="0"/>
                                            </a:rPr>
                                            <m:t>𝟐</m:t>
                                          </m:r>
                                        </m:sub>
                                      </m:sSub>
                                    </m:den>
                                  </m:f>
                                </m:e>
                              </m:d>
                            </m:e>
                          </m:func>
                        </m:oMath>
                      </m:oMathPara>
                    </a14:m>
                    <a:endParaRPr lang="en-US" sz="2800" b="1" dirty="0">
                      <a:solidFill>
                        <a:srgbClr val="0432FF"/>
                      </a:solidFill>
                    </a:endParaRPr>
                  </a:p>
                </p:txBody>
              </p:sp>
            </mc:Choice>
            <mc:Fallback xmlns="">
              <p:sp>
                <p:nvSpPr>
                  <p:cNvPr id="128" name="TextBox 127"/>
                  <p:cNvSpPr txBox="1">
                    <a:spLocks noRot="1" noChangeAspect="1" noMove="1" noResize="1" noEditPoints="1" noAdjustHandles="1" noChangeArrowheads="1" noChangeShapeType="1" noTextEdit="1"/>
                  </p:cNvSpPr>
                  <p:nvPr/>
                </p:nvSpPr>
                <p:spPr>
                  <a:xfrm>
                    <a:off x="5716608" y="3438172"/>
                    <a:ext cx="1208600" cy="889924"/>
                  </a:xfrm>
                  <a:prstGeom prst="rect">
                    <a:avLst/>
                  </a:prstGeom>
                  <a:blipFill rotWithShape="0">
                    <a:blip r:embed="rId7"/>
                    <a:stretch>
                      <a:fillRect l="-3911" b="-9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8202627" y="5862021"/>
                    <a:ext cx="1208600" cy="891975"/>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sz="2800" b="1" i="1" smtClean="0">
                                  <a:solidFill>
                                    <a:srgbClr val="0432FF"/>
                                  </a:solidFill>
                                  <a:latin typeface="Cambria Math" charset="0"/>
                                </a:rPr>
                              </m:ctrlPr>
                            </m:funcPr>
                            <m:fName>
                              <m:r>
                                <a:rPr lang="en-US" sz="2800" b="1" i="0" smtClean="0">
                                  <a:solidFill>
                                    <a:srgbClr val="0432FF"/>
                                  </a:solidFill>
                                  <a:latin typeface="Cambria Math" charset="0"/>
                                </a:rPr>
                                <m:t>𝐥𝐧</m:t>
                              </m:r>
                            </m:fName>
                            <m:e>
                              <m:d>
                                <m:dPr>
                                  <m:ctrlPr>
                                    <a:rPr lang="is-IS" sz="2800" b="1" i="1" smtClean="0">
                                      <a:solidFill>
                                        <a:srgbClr val="0432FF"/>
                                      </a:solidFill>
                                      <a:latin typeface="Cambria Math" charset="0"/>
                                    </a:rPr>
                                  </m:ctrlPr>
                                </m:dPr>
                                <m:e>
                                  <m:f>
                                    <m:fPr>
                                      <m:ctrlPr>
                                        <a:rPr lang="bg-BG" sz="2800" b="1" i="1" smtClean="0">
                                          <a:solidFill>
                                            <a:srgbClr val="0432FF"/>
                                          </a:solidFill>
                                          <a:latin typeface="Cambria Math" charset="0"/>
                                        </a:rPr>
                                      </m:ctrlPr>
                                    </m:fPr>
                                    <m:num>
                                      <m:sSub>
                                        <m:sSubPr>
                                          <m:ctrlPr>
                                            <a:rPr lang="en-US" sz="2800" b="1" i="1" smtClean="0">
                                              <a:solidFill>
                                                <a:srgbClr val="0432FF"/>
                                              </a:solidFill>
                                              <a:latin typeface="Cambria Math" charset="0"/>
                                            </a:rPr>
                                          </m:ctrlPr>
                                        </m:sSubPr>
                                        <m:e>
                                          <m:r>
                                            <a:rPr lang="en-US" sz="2800" b="1" i="1" smtClean="0">
                                              <a:solidFill>
                                                <a:srgbClr val="0432FF"/>
                                              </a:solidFill>
                                              <a:latin typeface="Cambria Math" charset="0"/>
                                              <a:ea typeface="Cambria Math" charset="0"/>
                                              <a:cs typeface="Cambria Math" charset="0"/>
                                            </a:rPr>
                                            <m:t>𝝀</m:t>
                                          </m:r>
                                        </m:e>
                                        <m:sub>
                                          <m:r>
                                            <a:rPr lang="en-GB" sz="2800" b="1" i="1" smtClean="0">
                                              <a:solidFill>
                                                <a:srgbClr val="0432FF"/>
                                              </a:solidFill>
                                              <a:latin typeface="Cambria Math" charset="0"/>
                                            </a:rPr>
                                            <m:t>𝟐</m:t>
                                          </m:r>
                                        </m:sub>
                                      </m:sSub>
                                    </m:num>
                                    <m:den>
                                      <m:sSub>
                                        <m:sSubPr>
                                          <m:ctrlPr>
                                            <a:rPr lang="en-US" sz="2800" b="1" i="1" smtClean="0">
                                              <a:solidFill>
                                                <a:srgbClr val="0432FF"/>
                                              </a:solidFill>
                                              <a:latin typeface="Cambria Math" charset="0"/>
                                            </a:rPr>
                                          </m:ctrlPr>
                                        </m:sSubPr>
                                        <m:e>
                                          <m:r>
                                            <a:rPr lang="en-US" sz="2800" b="1" i="1" smtClean="0">
                                              <a:solidFill>
                                                <a:srgbClr val="0432FF"/>
                                              </a:solidFill>
                                              <a:latin typeface="Cambria Math" charset="0"/>
                                              <a:ea typeface="Cambria Math" charset="0"/>
                                              <a:cs typeface="Cambria Math" charset="0"/>
                                            </a:rPr>
                                            <m:t>𝝀</m:t>
                                          </m:r>
                                        </m:e>
                                        <m:sub>
                                          <m:r>
                                            <a:rPr lang="en-GB" sz="2800" b="1" i="1" smtClean="0">
                                              <a:solidFill>
                                                <a:srgbClr val="0432FF"/>
                                              </a:solidFill>
                                              <a:latin typeface="Cambria Math" charset="0"/>
                                            </a:rPr>
                                            <m:t>𝟑</m:t>
                                          </m:r>
                                        </m:sub>
                                      </m:sSub>
                                    </m:den>
                                  </m:f>
                                </m:e>
                              </m:d>
                            </m:e>
                          </m:func>
                        </m:oMath>
                      </m:oMathPara>
                    </a14:m>
                    <a:endParaRPr lang="en-US" sz="2800" b="1" dirty="0">
                      <a:solidFill>
                        <a:srgbClr val="0432FF"/>
                      </a:solidFill>
                    </a:endParaRPr>
                  </a:p>
                </p:txBody>
              </p:sp>
            </mc:Choice>
            <mc:Fallback xmlns="">
              <p:sp>
                <p:nvSpPr>
                  <p:cNvPr id="129" name="TextBox 128"/>
                  <p:cNvSpPr txBox="1">
                    <a:spLocks noRot="1" noChangeAspect="1" noMove="1" noResize="1" noEditPoints="1" noAdjustHandles="1" noChangeArrowheads="1" noChangeShapeType="1" noTextEdit="1"/>
                  </p:cNvSpPr>
                  <p:nvPr/>
                </p:nvSpPr>
                <p:spPr>
                  <a:xfrm>
                    <a:off x="8202627" y="5862021"/>
                    <a:ext cx="1208600" cy="891975"/>
                  </a:xfrm>
                  <a:prstGeom prst="rect">
                    <a:avLst/>
                  </a:prstGeom>
                  <a:blipFill rotWithShape="0">
                    <a:blip r:embed="rId8"/>
                    <a:stretch>
                      <a:fillRect l="-3911" b="-9774"/>
                    </a:stretch>
                  </a:blipFill>
                </p:spPr>
                <p:txBody>
                  <a:bodyPr/>
                  <a:lstStyle/>
                  <a:p>
                    <a:r>
                      <a:rPr lang="en-US">
                        <a:noFill/>
                      </a:rPr>
                      <a:t> </a:t>
                    </a:r>
                  </a:p>
                </p:txBody>
              </p:sp>
            </mc:Fallback>
          </mc:AlternateContent>
        </p:grpSp>
        <p:sp>
          <p:nvSpPr>
            <p:cNvPr id="143" name="Oval 142"/>
            <p:cNvSpPr/>
            <p:nvPr/>
          </p:nvSpPr>
          <p:spPr>
            <a:xfrm>
              <a:off x="9221200" y="5208273"/>
              <a:ext cx="140114" cy="14011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943382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Almost done</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
        <p:nvSpPr>
          <p:cNvPr id="8" name="TextBox 7"/>
          <p:cNvSpPr txBox="1"/>
          <p:nvPr/>
        </p:nvSpPr>
        <p:spPr>
          <a:xfrm>
            <a:off x="9893595" y="6396335"/>
            <a:ext cx="2298405" cy="461665"/>
          </a:xfrm>
          <a:prstGeom prst="rect">
            <a:avLst/>
          </a:prstGeom>
          <a:noFill/>
        </p:spPr>
        <p:txBody>
          <a:bodyPr wrap="square" rtlCol="0">
            <a:spAutoFit/>
          </a:bodyPr>
          <a:lstStyle/>
          <a:p>
            <a:pPr algn="r"/>
            <a:r>
              <a:rPr lang="en-US" sz="2400" dirty="0" smtClean="0"/>
              <a:t>Source: </a:t>
            </a:r>
            <a:r>
              <a:rPr lang="en-US" sz="2400" dirty="0" err="1" smtClean="0"/>
              <a:t>xkcd</a:t>
            </a:r>
            <a:endParaRPr lang="en-US"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335" y="2154187"/>
            <a:ext cx="9301331" cy="3748902"/>
          </a:xfrm>
          <a:prstGeom prst="rect">
            <a:avLst/>
          </a:prstGeom>
        </p:spPr>
      </p:pic>
    </p:spTree>
    <p:extLst>
      <p:ext uri="{BB962C8B-B14F-4D97-AF65-F5344CB8AC3E}">
        <p14:creationId xmlns:p14="http://schemas.microsoft.com/office/powerpoint/2010/main" val="5431921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9150"/>
            <a:ext cx="9048750" cy="60388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6330" y="1190777"/>
            <a:ext cx="7265670" cy="5667223"/>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solidFill>
                  <a:schemeClr val="bg1"/>
                </a:solidFill>
                <a:latin typeface="Calibri" charset="0"/>
                <a:ea typeface="Calibri" charset="0"/>
                <a:cs typeface="Calibri" charset="0"/>
              </a:rPr>
              <a:t>Ammonite quadrat redux</a:t>
            </a:r>
          </a:p>
        </p:txBody>
      </p:sp>
      <p:pic>
        <p:nvPicPr>
          <p:cNvPr id="7" name="Picture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8168" y="1981260"/>
            <a:ext cx="7635664" cy="4175754"/>
          </a:xfrm>
          <a:prstGeom prst="rect">
            <a:avLst/>
          </a:prstGeom>
          <a:ln>
            <a:solidFill>
              <a:schemeClr val="tx1"/>
            </a:solidFill>
          </a:ln>
          <a:effectLst>
            <a:outerShdw blurRad="50800" dist="76200" dir="2700000" algn="tl" rotWithShape="0">
              <a:prstClr val="black">
                <a:alpha val="40000"/>
              </a:prstClr>
            </a:outerShdw>
          </a:effectLst>
        </p:spPr>
      </p:pic>
      <p:sp>
        <p:nvSpPr>
          <p:cNvPr id="2" name="Rectangle 1"/>
          <p:cNvSpPr/>
          <p:nvPr/>
        </p:nvSpPr>
        <p:spPr>
          <a:xfrm>
            <a:off x="2400194" y="1565910"/>
            <a:ext cx="7391612" cy="5120640"/>
          </a:xfrm>
          <a:prstGeom prst="rect">
            <a:avLst/>
          </a:prstGeom>
          <a:solidFill>
            <a:schemeClr val="bg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p:nvGrpSpPr>
        <p:grpSpPr>
          <a:xfrm>
            <a:off x="3600496" y="1569720"/>
            <a:ext cx="5024181" cy="5032313"/>
            <a:chOff x="3600496" y="1569720"/>
            <a:chExt cx="5024181" cy="5032313"/>
          </a:xfrm>
        </p:grpSpPr>
        <p:grpSp>
          <p:nvGrpSpPr>
            <p:cNvPr id="57" name="Group 56"/>
            <p:cNvGrpSpPr/>
            <p:nvPr/>
          </p:nvGrpSpPr>
          <p:grpSpPr>
            <a:xfrm>
              <a:off x="3600496" y="1569720"/>
              <a:ext cx="4600110" cy="4641191"/>
              <a:chOff x="3600496" y="1569720"/>
              <a:chExt cx="4600110" cy="4641191"/>
            </a:xfrm>
          </p:grpSpPr>
          <p:grpSp>
            <p:nvGrpSpPr>
              <p:cNvPr id="21" name="Group 20"/>
              <p:cNvGrpSpPr/>
              <p:nvPr/>
            </p:nvGrpSpPr>
            <p:grpSpPr>
              <a:xfrm>
                <a:off x="3979545" y="1978001"/>
                <a:ext cx="4182518" cy="4232910"/>
                <a:chOff x="3817620" y="1840230"/>
                <a:chExt cx="4427220" cy="4480560"/>
              </a:xfrm>
            </p:grpSpPr>
            <p:cxnSp>
              <p:nvCxnSpPr>
                <p:cNvPr id="6" name="Straight Connector 5"/>
                <p:cNvCxnSpPr/>
                <p:nvPr/>
              </p:nvCxnSpPr>
              <p:spPr>
                <a:xfrm>
                  <a:off x="381762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260342"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703064"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45786"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588508"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03123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473952"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916674"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359396"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802118"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24484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rot="16200000">
                <a:off x="3981882" y="1964236"/>
                <a:ext cx="4182518" cy="4232910"/>
                <a:chOff x="3817620" y="1840230"/>
                <a:chExt cx="4427220" cy="4480560"/>
              </a:xfrm>
            </p:grpSpPr>
            <p:cxnSp>
              <p:nvCxnSpPr>
                <p:cNvPr id="23" name="Straight Connector 22"/>
                <p:cNvCxnSpPr/>
                <p:nvPr/>
              </p:nvCxnSpPr>
              <p:spPr>
                <a:xfrm>
                  <a:off x="381762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260342"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703064"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145786"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588508"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03123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473952"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916674"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359396"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802118"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244840" y="1840230"/>
                  <a:ext cx="0" cy="44805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3600496" y="1569720"/>
                <a:ext cx="4600110" cy="4625233"/>
                <a:chOff x="3600496" y="1569720"/>
                <a:chExt cx="4600110" cy="4625233"/>
              </a:xfrm>
            </p:grpSpPr>
            <p:sp>
              <p:nvSpPr>
                <p:cNvPr id="35" name="TextBox 34"/>
                <p:cNvSpPr txBox="1"/>
                <p:nvPr/>
              </p:nvSpPr>
              <p:spPr>
                <a:xfrm>
                  <a:off x="3616526" y="1954530"/>
                  <a:ext cx="362600" cy="461665"/>
                </a:xfrm>
                <a:prstGeom prst="rect">
                  <a:avLst/>
                </a:prstGeom>
                <a:noFill/>
              </p:spPr>
              <p:txBody>
                <a:bodyPr wrap="none" rtlCol="0">
                  <a:spAutoFit/>
                </a:bodyPr>
                <a:lstStyle/>
                <a:p>
                  <a:pPr algn="r"/>
                  <a:r>
                    <a:rPr lang="en-US" sz="2400" smtClean="0"/>
                    <a:t>A</a:t>
                  </a:r>
                  <a:endParaRPr lang="en-US" sz="2400"/>
                </a:p>
              </p:txBody>
            </p:sp>
            <p:sp>
              <p:nvSpPr>
                <p:cNvPr id="36" name="TextBox 35"/>
                <p:cNvSpPr txBox="1"/>
                <p:nvPr/>
              </p:nvSpPr>
              <p:spPr>
                <a:xfrm>
                  <a:off x="3616526" y="2374392"/>
                  <a:ext cx="362600" cy="461665"/>
                </a:xfrm>
                <a:prstGeom prst="rect">
                  <a:avLst/>
                </a:prstGeom>
                <a:noFill/>
              </p:spPr>
              <p:txBody>
                <a:bodyPr wrap="none" rtlCol="0">
                  <a:spAutoFit/>
                </a:bodyPr>
                <a:lstStyle/>
                <a:p>
                  <a:pPr algn="r"/>
                  <a:r>
                    <a:rPr lang="en-US" sz="2400" dirty="0" smtClean="0"/>
                    <a:t>B</a:t>
                  </a:r>
                  <a:endParaRPr lang="en-US" sz="2400" dirty="0"/>
                </a:p>
              </p:txBody>
            </p:sp>
            <p:sp>
              <p:nvSpPr>
                <p:cNvPr id="37" name="TextBox 36"/>
                <p:cNvSpPr txBox="1"/>
                <p:nvPr/>
              </p:nvSpPr>
              <p:spPr>
                <a:xfrm>
                  <a:off x="3630953" y="2794254"/>
                  <a:ext cx="348173" cy="461665"/>
                </a:xfrm>
                <a:prstGeom prst="rect">
                  <a:avLst/>
                </a:prstGeom>
                <a:noFill/>
              </p:spPr>
              <p:txBody>
                <a:bodyPr wrap="none" rtlCol="0">
                  <a:spAutoFit/>
                </a:bodyPr>
                <a:lstStyle/>
                <a:p>
                  <a:pPr algn="r"/>
                  <a:r>
                    <a:rPr lang="en-US" sz="2400" dirty="0"/>
                    <a:t>C</a:t>
                  </a:r>
                </a:p>
              </p:txBody>
            </p:sp>
            <p:sp>
              <p:nvSpPr>
                <p:cNvPr id="38" name="TextBox 37"/>
                <p:cNvSpPr txBox="1"/>
                <p:nvPr/>
              </p:nvSpPr>
              <p:spPr>
                <a:xfrm>
                  <a:off x="3605305" y="3214116"/>
                  <a:ext cx="373821" cy="461665"/>
                </a:xfrm>
                <a:prstGeom prst="rect">
                  <a:avLst/>
                </a:prstGeom>
                <a:noFill/>
              </p:spPr>
              <p:txBody>
                <a:bodyPr wrap="none" rtlCol="0">
                  <a:spAutoFit/>
                </a:bodyPr>
                <a:lstStyle/>
                <a:p>
                  <a:pPr algn="r"/>
                  <a:r>
                    <a:rPr lang="en-US" sz="2400" dirty="0"/>
                    <a:t>D</a:t>
                  </a:r>
                </a:p>
              </p:txBody>
            </p:sp>
            <p:sp>
              <p:nvSpPr>
                <p:cNvPr id="39" name="TextBox 38"/>
                <p:cNvSpPr txBox="1"/>
                <p:nvPr/>
              </p:nvSpPr>
              <p:spPr>
                <a:xfrm>
                  <a:off x="3643778" y="3633978"/>
                  <a:ext cx="335348" cy="461665"/>
                </a:xfrm>
                <a:prstGeom prst="rect">
                  <a:avLst/>
                </a:prstGeom>
                <a:noFill/>
              </p:spPr>
              <p:txBody>
                <a:bodyPr wrap="none" rtlCol="0">
                  <a:spAutoFit/>
                </a:bodyPr>
                <a:lstStyle/>
                <a:p>
                  <a:pPr algn="r"/>
                  <a:r>
                    <a:rPr lang="en-US" sz="2400" dirty="0" smtClean="0"/>
                    <a:t>E</a:t>
                  </a:r>
                  <a:endParaRPr lang="en-US" sz="2400" dirty="0"/>
                </a:p>
              </p:txBody>
            </p:sp>
            <p:sp>
              <p:nvSpPr>
                <p:cNvPr id="40" name="TextBox 39"/>
                <p:cNvSpPr txBox="1"/>
                <p:nvPr/>
              </p:nvSpPr>
              <p:spPr>
                <a:xfrm>
                  <a:off x="3653396" y="4053840"/>
                  <a:ext cx="325730" cy="461665"/>
                </a:xfrm>
                <a:prstGeom prst="rect">
                  <a:avLst/>
                </a:prstGeom>
                <a:noFill/>
              </p:spPr>
              <p:txBody>
                <a:bodyPr wrap="none" rtlCol="0">
                  <a:spAutoFit/>
                </a:bodyPr>
                <a:lstStyle/>
                <a:p>
                  <a:pPr algn="r"/>
                  <a:r>
                    <a:rPr lang="en-US" sz="2400" dirty="0" smtClean="0"/>
                    <a:t>F</a:t>
                  </a:r>
                  <a:endParaRPr lang="en-US" sz="2400" dirty="0"/>
                </a:p>
              </p:txBody>
            </p:sp>
            <p:sp>
              <p:nvSpPr>
                <p:cNvPr id="41" name="TextBox 40"/>
                <p:cNvSpPr txBox="1"/>
                <p:nvPr/>
              </p:nvSpPr>
              <p:spPr>
                <a:xfrm>
                  <a:off x="3600496" y="4473702"/>
                  <a:ext cx="378630" cy="461665"/>
                </a:xfrm>
                <a:prstGeom prst="rect">
                  <a:avLst/>
                </a:prstGeom>
                <a:noFill/>
              </p:spPr>
              <p:txBody>
                <a:bodyPr wrap="none" rtlCol="0">
                  <a:spAutoFit/>
                </a:bodyPr>
                <a:lstStyle/>
                <a:p>
                  <a:pPr algn="r"/>
                  <a:r>
                    <a:rPr lang="en-US" sz="2400" dirty="0" smtClean="0"/>
                    <a:t>G</a:t>
                  </a:r>
                  <a:endParaRPr lang="en-US" sz="2400" dirty="0"/>
                </a:p>
              </p:txBody>
            </p:sp>
            <p:sp>
              <p:nvSpPr>
                <p:cNvPr id="42" name="TextBox 41"/>
                <p:cNvSpPr txBox="1"/>
                <p:nvPr/>
              </p:nvSpPr>
              <p:spPr>
                <a:xfrm>
                  <a:off x="3602099" y="4893564"/>
                  <a:ext cx="377027" cy="461665"/>
                </a:xfrm>
                <a:prstGeom prst="rect">
                  <a:avLst/>
                </a:prstGeom>
                <a:noFill/>
              </p:spPr>
              <p:txBody>
                <a:bodyPr wrap="none" rtlCol="0">
                  <a:spAutoFit/>
                </a:bodyPr>
                <a:lstStyle/>
                <a:p>
                  <a:pPr algn="r"/>
                  <a:r>
                    <a:rPr lang="en-US" sz="2400" dirty="0" smtClean="0"/>
                    <a:t>H</a:t>
                  </a:r>
                  <a:endParaRPr lang="en-US" sz="2400" dirty="0"/>
                </a:p>
              </p:txBody>
            </p:sp>
            <p:sp>
              <p:nvSpPr>
                <p:cNvPr id="43" name="TextBox 42"/>
                <p:cNvSpPr txBox="1"/>
                <p:nvPr/>
              </p:nvSpPr>
              <p:spPr>
                <a:xfrm>
                  <a:off x="3717516" y="5313426"/>
                  <a:ext cx="261610" cy="461665"/>
                </a:xfrm>
                <a:prstGeom prst="rect">
                  <a:avLst/>
                </a:prstGeom>
                <a:noFill/>
              </p:spPr>
              <p:txBody>
                <a:bodyPr wrap="none" rtlCol="0">
                  <a:spAutoFit/>
                </a:bodyPr>
                <a:lstStyle/>
                <a:p>
                  <a:pPr algn="r"/>
                  <a:r>
                    <a:rPr lang="en-US" sz="2400" dirty="0" smtClean="0"/>
                    <a:t>I</a:t>
                  </a:r>
                  <a:endParaRPr lang="en-US" sz="2400" dirty="0"/>
                </a:p>
              </p:txBody>
            </p:sp>
            <p:sp>
              <p:nvSpPr>
                <p:cNvPr id="44" name="TextBox 43"/>
                <p:cNvSpPr txBox="1"/>
                <p:nvPr/>
              </p:nvSpPr>
              <p:spPr>
                <a:xfrm>
                  <a:off x="3696676" y="5733288"/>
                  <a:ext cx="282450" cy="461665"/>
                </a:xfrm>
                <a:prstGeom prst="rect">
                  <a:avLst/>
                </a:prstGeom>
                <a:noFill/>
              </p:spPr>
              <p:txBody>
                <a:bodyPr wrap="none" rtlCol="0">
                  <a:spAutoFit/>
                </a:bodyPr>
                <a:lstStyle/>
                <a:p>
                  <a:pPr algn="r"/>
                  <a:r>
                    <a:rPr lang="en-US" sz="2400" dirty="0" smtClean="0"/>
                    <a:t>J</a:t>
                  </a:r>
                  <a:endParaRPr lang="en-US" sz="2400" dirty="0"/>
                </a:p>
              </p:txBody>
            </p:sp>
            <p:sp>
              <p:nvSpPr>
                <p:cNvPr id="46" name="TextBox 45"/>
                <p:cNvSpPr txBox="1"/>
                <p:nvPr/>
              </p:nvSpPr>
              <p:spPr>
                <a:xfrm>
                  <a:off x="4031398" y="1569720"/>
                  <a:ext cx="340158" cy="461665"/>
                </a:xfrm>
                <a:prstGeom prst="rect">
                  <a:avLst/>
                </a:prstGeom>
                <a:noFill/>
              </p:spPr>
              <p:txBody>
                <a:bodyPr wrap="none" rtlCol="0">
                  <a:spAutoFit/>
                </a:bodyPr>
                <a:lstStyle/>
                <a:p>
                  <a:pPr algn="r"/>
                  <a:r>
                    <a:rPr lang="en-US" sz="2400" smtClean="0"/>
                    <a:t>1</a:t>
                  </a:r>
                  <a:endParaRPr lang="en-US" sz="2400" dirty="0"/>
                </a:p>
              </p:txBody>
            </p:sp>
            <p:sp>
              <p:nvSpPr>
                <p:cNvPr id="47" name="TextBox 46"/>
                <p:cNvSpPr txBox="1"/>
                <p:nvPr/>
              </p:nvSpPr>
              <p:spPr>
                <a:xfrm>
                  <a:off x="4448144" y="1569720"/>
                  <a:ext cx="340158" cy="461665"/>
                </a:xfrm>
                <a:prstGeom prst="rect">
                  <a:avLst/>
                </a:prstGeom>
                <a:noFill/>
              </p:spPr>
              <p:txBody>
                <a:bodyPr wrap="none" rtlCol="0">
                  <a:spAutoFit/>
                </a:bodyPr>
                <a:lstStyle/>
                <a:p>
                  <a:pPr algn="r"/>
                  <a:r>
                    <a:rPr lang="en-US" sz="2400" dirty="0"/>
                    <a:t>2</a:t>
                  </a:r>
                </a:p>
              </p:txBody>
            </p:sp>
            <p:sp>
              <p:nvSpPr>
                <p:cNvPr id="48" name="TextBox 47"/>
                <p:cNvSpPr txBox="1"/>
                <p:nvPr/>
              </p:nvSpPr>
              <p:spPr>
                <a:xfrm>
                  <a:off x="4864890" y="1569720"/>
                  <a:ext cx="340158" cy="461665"/>
                </a:xfrm>
                <a:prstGeom prst="rect">
                  <a:avLst/>
                </a:prstGeom>
                <a:noFill/>
              </p:spPr>
              <p:txBody>
                <a:bodyPr wrap="none" rtlCol="0">
                  <a:spAutoFit/>
                </a:bodyPr>
                <a:lstStyle/>
                <a:p>
                  <a:pPr algn="r"/>
                  <a:r>
                    <a:rPr lang="en-US" sz="2400" dirty="0"/>
                    <a:t>3</a:t>
                  </a:r>
                </a:p>
              </p:txBody>
            </p:sp>
            <p:sp>
              <p:nvSpPr>
                <p:cNvPr id="49" name="TextBox 48"/>
                <p:cNvSpPr txBox="1"/>
                <p:nvPr/>
              </p:nvSpPr>
              <p:spPr>
                <a:xfrm>
                  <a:off x="5281636" y="1569720"/>
                  <a:ext cx="340158" cy="461665"/>
                </a:xfrm>
                <a:prstGeom prst="rect">
                  <a:avLst/>
                </a:prstGeom>
                <a:noFill/>
              </p:spPr>
              <p:txBody>
                <a:bodyPr wrap="none" rtlCol="0">
                  <a:spAutoFit/>
                </a:bodyPr>
                <a:lstStyle/>
                <a:p>
                  <a:pPr algn="r"/>
                  <a:r>
                    <a:rPr lang="en-US" sz="2400" dirty="0"/>
                    <a:t>4</a:t>
                  </a:r>
                </a:p>
              </p:txBody>
            </p:sp>
            <p:sp>
              <p:nvSpPr>
                <p:cNvPr id="50" name="TextBox 49"/>
                <p:cNvSpPr txBox="1"/>
                <p:nvPr/>
              </p:nvSpPr>
              <p:spPr>
                <a:xfrm>
                  <a:off x="5698382" y="1569720"/>
                  <a:ext cx="340158" cy="461665"/>
                </a:xfrm>
                <a:prstGeom prst="rect">
                  <a:avLst/>
                </a:prstGeom>
                <a:noFill/>
              </p:spPr>
              <p:txBody>
                <a:bodyPr wrap="none" rtlCol="0">
                  <a:spAutoFit/>
                </a:bodyPr>
                <a:lstStyle/>
                <a:p>
                  <a:pPr algn="r"/>
                  <a:r>
                    <a:rPr lang="en-US" sz="2400" dirty="0"/>
                    <a:t>5</a:t>
                  </a:r>
                </a:p>
              </p:txBody>
            </p:sp>
            <p:sp>
              <p:nvSpPr>
                <p:cNvPr id="51" name="TextBox 50"/>
                <p:cNvSpPr txBox="1"/>
                <p:nvPr/>
              </p:nvSpPr>
              <p:spPr>
                <a:xfrm>
                  <a:off x="6115128" y="1569720"/>
                  <a:ext cx="340158" cy="461665"/>
                </a:xfrm>
                <a:prstGeom prst="rect">
                  <a:avLst/>
                </a:prstGeom>
                <a:noFill/>
              </p:spPr>
              <p:txBody>
                <a:bodyPr wrap="none" rtlCol="0">
                  <a:spAutoFit/>
                </a:bodyPr>
                <a:lstStyle/>
                <a:p>
                  <a:pPr algn="r"/>
                  <a:r>
                    <a:rPr lang="en-US" sz="2400" dirty="0"/>
                    <a:t>6</a:t>
                  </a:r>
                </a:p>
              </p:txBody>
            </p:sp>
            <p:sp>
              <p:nvSpPr>
                <p:cNvPr id="52" name="TextBox 51"/>
                <p:cNvSpPr txBox="1"/>
                <p:nvPr/>
              </p:nvSpPr>
              <p:spPr>
                <a:xfrm>
                  <a:off x="6531874" y="1569720"/>
                  <a:ext cx="340158" cy="461665"/>
                </a:xfrm>
                <a:prstGeom prst="rect">
                  <a:avLst/>
                </a:prstGeom>
                <a:noFill/>
              </p:spPr>
              <p:txBody>
                <a:bodyPr wrap="none" rtlCol="0">
                  <a:spAutoFit/>
                </a:bodyPr>
                <a:lstStyle/>
                <a:p>
                  <a:pPr algn="r"/>
                  <a:r>
                    <a:rPr lang="en-US" sz="2400" dirty="0"/>
                    <a:t>7</a:t>
                  </a:r>
                </a:p>
              </p:txBody>
            </p:sp>
            <p:sp>
              <p:nvSpPr>
                <p:cNvPr id="53" name="TextBox 52"/>
                <p:cNvSpPr txBox="1"/>
                <p:nvPr/>
              </p:nvSpPr>
              <p:spPr>
                <a:xfrm>
                  <a:off x="6948620" y="1569720"/>
                  <a:ext cx="340158" cy="461665"/>
                </a:xfrm>
                <a:prstGeom prst="rect">
                  <a:avLst/>
                </a:prstGeom>
                <a:noFill/>
              </p:spPr>
              <p:txBody>
                <a:bodyPr wrap="none" rtlCol="0">
                  <a:spAutoFit/>
                </a:bodyPr>
                <a:lstStyle/>
                <a:p>
                  <a:pPr algn="r"/>
                  <a:r>
                    <a:rPr lang="en-US" sz="2400" dirty="0"/>
                    <a:t>8</a:t>
                  </a:r>
                </a:p>
              </p:txBody>
            </p:sp>
            <p:sp>
              <p:nvSpPr>
                <p:cNvPr id="54" name="TextBox 53"/>
                <p:cNvSpPr txBox="1"/>
                <p:nvPr/>
              </p:nvSpPr>
              <p:spPr>
                <a:xfrm>
                  <a:off x="7365362" y="1569720"/>
                  <a:ext cx="340158" cy="461665"/>
                </a:xfrm>
                <a:prstGeom prst="rect">
                  <a:avLst/>
                </a:prstGeom>
                <a:noFill/>
              </p:spPr>
              <p:txBody>
                <a:bodyPr wrap="none" rtlCol="0">
                  <a:spAutoFit/>
                </a:bodyPr>
                <a:lstStyle/>
                <a:p>
                  <a:pPr algn="r"/>
                  <a:r>
                    <a:rPr lang="en-US" sz="2400"/>
                    <a:t>9</a:t>
                  </a:r>
                  <a:endParaRPr lang="en-US" sz="2400" dirty="0"/>
                </a:p>
              </p:txBody>
            </p:sp>
            <p:sp>
              <p:nvSpPr>
                <p:cNvPr id="55" name="TextBox 54"/>
                <p:cNvSpPr txBox="1"/>
                <p:nvPr/>
              </p:nvSpPr>
              <p:spPr>
                <a:xfrm>
                  <a:off x="7704956" y="1569720"/>
                  <a:ext cx="495650" cy="461665"/>
                </a:xfrm>
                <a:prstGeom prst="rect">
                  <a:avLst/>
                </a:prstGeom>
                <a:noFill/>
              </p:spPr>
              <p:txBody>
                <a:bodyPr wrap="none" rtlCol="0">
                  <a:spAutoFit/>
                </a:bodyPr>
                <a:lstStyle/>
                <a:p>
                  <a:pPr algn="r"/>
                  <a:r>
                    <a:rPr lang="en-US" sz="2400" smtClean="0"/>
                    <a:t>10</a:t>
                  </a:r>
                  <a:endParaRPr lang="en-US" sz="2400" dirty="0"/>
                </a:p>
              </p:txBody>
            </p:sp>
          </p:grpSp>
        </p:grpSp>
        <p:grpSp>
          <p:nvGrpSpPr>
            <p:cNvPr id="61" name="Group 60"/>
            <p:cNvGrpSpPr/>
            <p:nvPr/>
          </p:nvGrpSpPr>
          <p:grpSpPr>
            <a:xfrm>
              <a:off x="3966614" y="6140368"/>
              <a:ext cx="4218309" cy="461665"/>
              <a:chOff x="3966614" y="6140368"/>
              <a:chExt cx="4218309" cy="461665"/>
            </a:xfrm>
          </p:grpSpPr>
          <p:sp>
            <p:nvSpPr>
              <p:cNvPr id="58" name="Striped Right Arrow 57"/>
              <p:cNvSpPr/>
              <p:nvPr/>
            </p:nvSpPr>
            <p:spPr>
              <a:xfrm>
                <a:off x="6930168" y="6302620"/>
                <a:ext cx="1254755" cy="137160"/>
              </a:xfrm>
              <a:prstGeom prst="strip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Striped Right Arrow 58"/>
              <p:cNvSpPr/>
              <p:nvPr/>
            </p:nvSpPr>
            <p:spPr>
              <a:xfrm rot="10800000">
                <a:off x="3966614" y="6302620"/>
                <a:ext cx="1254755" cy="137160"/>
              </a:xfrm>
              <a:prstGeom prst="strip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5703935" y="6140368"/>
                <a:ext cx="740908" cy="461665"/>
              </a:xfrm>
              <a:prstGeom prst="rect">
                <a:avLst/>
              </a:prstGeom>
              <a:noFill/>
            </p:spPr>
            <p:txBody>
              <a:bodyPr wrap="none" rtlCol="0">
                <a:spAutoFit/>
              </a:bodyPr>
              <a:lstStyle/>
              <a:p>
                <a:pPr algn="ctr"/>
                <a:r>
                  <a:rPr lang="en-US" sz="2400" smtClean="0"/>
                  <a:t>10m</a:t>
                </a:r>
                <a:endParaRPr lang="en-US" sz="2400"/>
              </a:p>
            </p:txBody>
          </p:sp>
        </p:grpSp>
        <p:grpSp>
          <p:nvGrpSpPr>
            <p:cNvPr id="62" name="Group 61"/>
            <p:cNvGrpSpPr/>
            <p:nvPr/>
          </p:nvGrpSpPr>
          <p:grpSpPr>
            <a:xfrm rot="5400000">
              <a:off x="6284690" y="3870924"/>
              <a:ext cx="4218309" cy="461665"/>
              <a:chOff x="3966614" y="6140368"/>
              <a:chExt cx="4218309" cy="461665"/>
            </a:xfrm>
          </p:grpSpPr>
          <p:sp>
            <p:nvSpPr>
              <p:cNvPr id="63" name="Striped Right Arrow 62"/>
              <p:cNvSpPr/>
              <p:nvPr/>
            </p:nvSpPr>
            <p:spPr>
              <a:xfrm>
                <a:off x="6930168" y="6302620"/>
                <a:ext cx="1254755" cy="137160"/>
              </a:xfrm>
              <a:prstGeom prst="strip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Striped Right Arrow 63"/>
              <p:cNvSpPr/>
              <p:nvPr/>
            </p:nvSpPr>
            <p:spPr>
              <a:xfrm rot="10800000">
                <a:off x="3966614" y="6302620"/>
                <a:ext cx="1254755" cy="137160"/>
              </a:xfrm>
              <a:prstGeom prst="strip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5703935" y="6140368"/>
                <a:ext cx="740908" cy="461665"/>
              </a:xfrm>
              <a:prstGeom prst="rect">
                <a:avLst/>
              </a:prstGeom>
              <a:noFill/>
            </p:spPr>
            <p:txBody>
              <a:bodyPr wrap="none" rtlCol="0">
                <a:spAutoFit/>
              </a:bodyPr>
              <a:lstStyle/>
              <a:p>
                <a:pPr algn="ctr"/>
                <a:r>
                  <a:rPr lang="en-US" sz="2400" smtClean="0"/>
                  <a:t>10m</a:t>
                </a:r>
                <a:endParaRPr lang="en-US" sz="2400"/>
              </a:p>
            </p:txBody>
          </p:sp>
        </p:grpSp>
      </p:grpSp>
      <p:cxnSp>
        <p:nvCxnSpPr>
          <p:cNvPr id="68" name="Straight Connector 67"/>
          <p:cNvCxnSpPr/>
          <p:nvPr/>
        </p:nvCxnSpPr>
        <p:spPr>
          <a:xfrm flipV="1">
            <a:off x="4397797" y="1387910"/>
            <a:ext cx="2246399" cy="101977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4816049" y="1387910"/>
            <a:ext cx="7287903" cy="102828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397797" y="2825935"/>
            <a:ext cx="2273931" cy="399777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816049" y="2825935"/>
            <a:ext cx="7287903" cy="399777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4396849" y="2407683"/>
            <a:ext cx="429682" cy="41825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988516" y="1433630"/>
            <a:ext cx="701121" cy="17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8224" y="1378646"/>
            <a:ext cx="5412255" cy="5415263"/>
          </a:xfrm>
          <a:prstGeom prst="rect">
            <a:avLst/>
          </a:prstGeom>
          <a:ln>
            <a:solidFill>
              <a:srgbClr val="C00000"/>
            </a:solidFill>
          </a:ln>
        </p:spPr>
      </p:pic>
    </p:spTree>
    <p:extLst>
      <p:ext uri="{BB962C8B-B14F-4D97-AF65-F5344CB8AC3E}">
        <p14:creationId xmlns:p14="http://schemas.microsoft.com/office/powerpoint/2010/main" val="13440499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2037"/>
          <a:stretch/>
        </p:blipFill>
        <p:spPr>
          <a:xfrm>
            <a:off x="959448" y="1392311"/>
            <a:ext cx="10273104" cy="5465688"/>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Ammonite quadrat redux</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spTree>
    <p:extLst>
      <p:ext uri="{BB962C8B-B14F-4D97-AF65-F5344CB8AC3E}">
        <p14:creationId xmlns:p14="http://schemas.microsoft.com/office/powerpoint/2010/main" val="11840670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0177" y="1373912"/>
            <a:ext cx="10088331" cy="5365749"/>
          </a:xfrm>
          <a:prstGeom prst="rect">
            <a:avLst/>
          </a:prstGeom>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Ammonite quadrat redux</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108191">
            <a:off x="1506973" y="1485963"/>
            <a:ext cx="3194783" cy="2511100"/>
          </a:xfrm>
          <a:prstGeom prst="rect">
            <a:avLst/>
          </a:prstGeom>
        </p:spPr>
      </p:pic>
    </p:spTree>
    <p:extLst>
      <p:ext uri="{BB962C8B-B14F-4D97-AF65-F5344CB8AC3E}">
        <p14:creationId xmlns:p14="http://schemas.microsoft.com/office/powerpoint/2010/main" val="3268274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Ammonite quadrat redux</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grpSp>
        <p:nvGrpSpPr>
          <p:cNvPr id="8" name="Group 7"/>
          <p:cNvGrpSpPr/>
          <p:nvPr/>
        </p:nvGrpSpPr>
        <p:grpSpPr>
          <a:xfrm>
            <a:off x="907798" y="1662212"/>
            <a:ext cx="10376405" cy="4738437"/>
            <a:chOff x="907798" y="1662212"/>
            <a:chExt cx="10376405" cy="4738437"/>
          </a:xfrm>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798" y="1662212"/>
              <a:ext cx="4735320" cy="4738437"/>
            </a:xfrm>
            <a:prstGeom prst="rect">
              <a:avLst/>
            </a:prstGeom>
            <a:ln w="19050">
              <a:solidFill>
                <a:schemeClr val="tx1"/>
              </a:solidFill>
            </a:ln>
            <a:effectLst>
              <a:outerShdw blurRad="50800" dist="76200" dir="2700000" algn="tl" rotWithShape="0">
                <a:prstClr val="black">
                  <a:alpha val="40000"/>
                </a:prstClr>
              </a:outerShdw>
            </a:effectLst>
          </p:spPr>
        </p:pic>
        <p:grpSp>
          <p:nvGrpSpPr>
            <p:cNvPr id="7" name="Group 6"/>
            <p:cNvGrpSpPr/>
            <p:nvPr/>
          </p:nvGrpSpPr>
          <p:grpSpPr>
            <a:xfrm>
              <a:off x="7949553" y="2246622"/>
              <a:ext cx="3334650" cy="3569616"/>
              <a:chOff x="7828092" y="2337092"/>
              <a:chExt cx="3334650" cy="3569616"/>
            </a:xfrm>
          </p:grpSpPr>
          <p:grpSp>
            <p:nvGrpSpPr>
              <p:cNvPr id="34" name="Group 33"/>
              <p:cNvGrpSpPr/>
              <p:nvPr/>
            </p:nvGrpSpPr>
            <p:grpSpPr>
              <a:xfrm>
                <a:off x="7828092" y="2337092"/>
                <a:ext cx="3334650" cy="2872382"/>
                <a:chOff x="4648196" y="1959429"/>
                <a:chExt cx="1982319" cy="1707519"/>
              </a:xfrm>
            </p:grpSpPr>
            <p:sp>
              <p:nvSpPr>
                <p:cNvPr id="35" name="Oval 34"/>
                <p:cNvSpPr/>
                <p:nvPr/>
              </p:nvSpPr>
              <p:spPr>
                <a:xfrm>
                  <a:off x="4702626" y="195942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139530" y="2057400"/>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619978" y="198120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980680" y="199208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417584" y="199208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648196" y="230858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106872" y="239567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554662" y="237389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45996" y="231946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417584" y="2439212"/>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724398" y="267950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139530" y="272305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598206" y="273393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6045996" y="270128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482900" y="275571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680854" y="313752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5106872" y="3104865"/>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5522005" y="3148409"/>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5904481" y="307220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6384927" y="3213721"/>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735284" y="350844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161302" y="345401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587320" y="345401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980680" y="3519333"/>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472014" y="3508447"/>
                  <a:ext cx="147615" cy="1476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p:cNvSpPr txBox="1"/>
              <p:nvPr/>
            </p:nvSpPr>
            <p:spPr>
              <a:xfrm>
                <a:off x="8668849" y="5383488"/>
                <a:ext cx="1653136" cy="523220"/>
              </a:xfrm>
              <a:prstGeom prst="rect">
                <a:avLst/>
              </a:prstGeom>
              <a:noFill/>
            </p:spPr>
            <p:txBody>
              <a:bodyPr wrap="square" rtlCol="0">
                <a:spAutoFit/>
              </a:bodyPr>
              <a:lstStyle/>
              <a:p>
                <a:pPr algn="ctr"/>
                <a:r>
                  <a:rPr lang="en-US" sz="2800" dirty="0" smtClean="0"/>
                  <a:t>Uniform</a:t>
                </a:r>
                <a:endParaRPr lang="en-US" sz="2800" dirty="0"/>
              </a:p>
            </p:txBody>
          </p:sp>
        </p:grpSp>
        <p:sp>
          <p:nvSpPr>
            <p:cNvPr id="3" name="TextBox 2"/>
            <p:cNvSpPr txBox="1"/>
            <p:nvPr/>
          </p:nvSpPr>
          <p:spPr>
            <a:xfrm>
              <a:off x="6550916" y="3615932"/>
              <a:ext cx="490840" cy="830997"/>
            </a:xfrm>
            <a:prstGeom prst="rect">
              <a:avLst/>
            </a:prstGeom>
            <a:noFill/>
          </p:spPr>
          <p:txBody>
            <a:bodyPr wrap="none" rtlCol="0">
              <a:spAutoFit/>
            </a:bodyPr>
            <a:lstStyle/>
            <a:p>
              <a:r>
                <a:rPr lang="en-US" sz="4800" dirty="0" smtClean="0">
                  <a:solidFill>
                    <a:srgbClr val="0432FF"/>
                  </a:solidFill>
                </a:rPr>
                <a:t>=</a:t>
              </a:r>
              <a:endParaRPr lang="en-US" sz="4800" dirty="0">
                <a:solidFill>
                  <a:srgbClr val="0432FF"/>
                </a:solidFill>
              </a:endParaRPr>
            </a:p>
          </p:txBody>
        </p:sp>
      </p:grpSp>
      <p:pic>
        <p:nvPicPr>
          <p:cNvPr id="62" name="Picture 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798" y="1679861"/>
            <a:ext cx="4718318" cy="4720940"/>
          </a:xfrm>
          <a:prstGeom prst="rect">
            <a:avLst/>
          </a:prstGeom>
          <a:ln w="22225">
            <a:solidFill>
              <a:schemeClr val="tx1"/>
            </a:solidFill>
          </a:ln>
        </p:spPr>
      </p:pic>
    </p:spTree>
    <p:extLst>
      <p:ext uri="{BB962C8B-B14F-4D97-AF65-F5344CB8AC3E}">
        <p14:creationId xmlns:p14="http://schemas.microsoft.com/office/powerpoint/2010/main" val="11651138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002" y="1765922"/>
            <a:ext cx="4718318" cy="4720940"/>
          </a:xfrm>
          <a:prstGeom prst="rect">
            <a:avLst/>
          </a:prstGeom>
          <a:ln w="22225">
            <a:solidFill>
              <a:schemeClr val="tx1"/>
            </a:solidFill>
          </a:ln>
        </p:spPr>
      </p:pic>
      <p:sp>
        <p:nvSpPr>
          <p:cNvPr id="4" name="Rectangle 3"/>
          <p:cNvSpPr/>
          <p:nvPr/>
        </p:nvSpPr>
        <p:spPr>
          <a:xfrm>
            <a:off x="0" y="0"/>
            <a:ext cx="12192000" cy="1330912"/>
          </a:xfrm>
          <a:prstGeom prst="rect">
            <a:avLst/>
          </a:prstGeom>
          <a:solidFill>
            <a:srgbClr val="C15900"/>
          </a:solidFill>
          <a:ln>
            <a:noFill/>
          </a:ln>
          <a:effectLst>
            <a:outerShdw blurRad="50800" dist="762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281491" y="106627"/>
            <a:ext cx="10910509" cy="111765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Calibri" charset="0"/>
                <a:ea typeface="Calibri" charset="0"/>
                <a:cs typeface="Calibri" charset="0"/>
              </a:rPr>
              <a:t>Ammonite quadrat redux</a:t>
            </a:r>
            <a:endParaRPr lang="en-US" dirty="0">
              <a:solidFill>
                <a:schemeClr val="bg1"/>
              </a:solidFill>
              <a:latin typeface="Calibri" charset="0"/>
              <a:ea typeface="Calibri" charset="0"/>
              <a:cs typeface="Calibri" charset="0"/>
            </a:endParaRPr>
          </a:p>
        </p:txBody>
      </p:sp>
      <p:pic>
        <p:nvPicPr>
          <p:cNvPr id="29" name="Picture 2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7" y="96466"/>
            <a:ext cx="1126257" cy="1117659"/>
          </a:xfrm>
          <a:prstGeom prst="rect">
            <a:avLst/>
          </a:prstGeom>
        </p:spPr>
      </p:pic>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16280" t="17704" r="42370" b="15611"/>
          <a:stretch/>
        </p:blipFill>
        <p:spPr>
          <a:xfrm>
            <a:off x="6539975" y="1549800"/>
            <a:ext cx="5095024" cy="5135383"/>
          </a:xfrm>
          <a:prstGeom prst="rect">
            <a:avLst/>
          </a:prstGeom>
        </p:spPr>
      </p:pic>
      <p:cxnSp>
        <p:nvCxnSpPr>
          <p:cNvPr id="13" name="Straight Arrow Connector 12"/>
          <p:cNvCxnSpPr/>
          <p:nvPr/>
        </p:nvCxnSpPr>
        <p:spPr>
          <a:xfrm flipV="1">
            <a:off x="3476722" y="1796527"/>
            <a:ext cx="62544" cy="5477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442973" y="2248348"/>
            <a:ext cx="9771" cy="4683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472747" y="1775012"/>
            <a:ext cx="108627" cy="6328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327874" y="2667896"/>
            <a:ext cx="188954" cy="5371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2832116" y="3627457"/>
            <a:ext cx="51919" cy="4996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2370649" y="2850776"/>
            <a:ext cx="17549" cy="5825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1624405" y="3151991"/>
            <a:ext cx="132341" cy="6128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4378362" y="3033656"/>
            <a:ext cx="117249" cy="5399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4576615" y="2312894"/>
            <a:ext cx="102961" cy="5801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625508" y="2646381"/>
            <a:ext cx="10577" cy="516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672717" y="3969572"/>
            <a:ext cx="17617" cy="6814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4518212" y="5561704"/>
            <a:ext cx="20354" cy="3972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3614569" y="3915784"/>
            <a:ext cx="78253" cy="5007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4063349" y="4776395"/>
            <a:ext cx="164406" cy="4421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119718" y="5271247"/>
            <a:ext cx="115378" cy="361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2431228" y="5142155"/>
            <a:ext cx="12011" cy="6209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1624405" y="4141694"/>
            <a:ext cx="63494" cy="4088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1059283" y="3463962"/>
            <a:ext cx="263908" cy="5907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1247887" y="5228216"/>
            <a:ext cx="17764" cy="543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2388198" y="4173967"/>
            <a:ext cx="84615" cy="5823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20806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46175</TotalTime>
  <Words>1640</Words>
  <Application>Microsoft Macintosh PowerPoint</Application>
  <PresentationFormat>Widescreen</PresentationFormat>
  <Paragraphs>282</Paragraphs>
  <Slides>48</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Calibri</vt:lpstr>
      <vt:lpstr>Calibri Light</vt:lpstr>
      <vt:lpstr>Cambria Math</vt:lpstr>
      <vt:lpstr>Comic Sans MS</vt:lpstr>
      <vt:lpstr>Symbol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Graeme Lloyd</dc:creator>
  <cp:lastModifiedBy>Microsoft Office User</cp:lastModifiedBy>
  <cp:revision>724</cp:revision>
  <cp:lastPrinted>2018-03-16T10:04:47Z</cp:lastPrinted>
  <dcterms:created xsi:type="dcterms:W3CDTF">2017-01-23T17:51:07Z</dcterms:created>
  <dcterms:modified xsi:type="dcterms:W3CDTF">2020-03-27T11:54:31Z</dcterms:modified>
</cp:coreProperties>
</file>